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mov" ContentType="video/quicktime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25" r:id="rId3"/>
    <p:sldId id="688" r:id="rId5"/>
    <p:sldId id="689" r:id="rId6"/>
    <p:sldId id="561" r:id="rId7"/>
    <p:sldId id="690" r:id="rId8"/>
    <p:sldId id="667" r:id="rId9"/>
    <p:sldId id="668" r:id="rId10"/>
    <p:sldId id="612" r:id="rId11"/>
    <p:sldId id="692" r:id="rId12"/>
    <p:sldId id="671" r:id="rId13"/>
    <p:sldId id="673" r:id="rId14"/>
    <p:sldId id="666" r:id="rId15"/>
    <p:sldId id="69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440" r:id="rId31"/>
    <p:sldId id="397" r:id="rId32"/>
    <p:sldId id="680" r:id="rId33"/>
    <p:sldId id="681" r:id="rId34"/>
    <p:sldId id="682" r:id="rId35"/>
    <p:sldId id="385" r:id="rId36"/>
    <p:sldId id="664" r:id="rId37"/>
    <p:sldId id="676" r:id="rId38"/>
    <p:sldId id="431" r:id="rId39"/>
    <p:sldId id="433" r:id="rId40"/>
    <p:sldId id="401" r:id="rId41"/>
    <p:sldId id="407" r:id="rId42"/>
    <p:sldId id="408" r:id="rId43"/>
    <p:sldId id="409" r:id="rId44"/>
    <p:sldId id="410" r:id="rId45"/>
    <p:sldId id="411" r:id="rId46"/>
    <p:sldId id="412" r:id="rId47"/>
    <p:sldId id="413" r:id="rId48"/>
    <p:sldId id="414" r:id="rId49"/>
    <p:sldId id="415" r:id="rId50"/>
    <p:sldId id="686" r:id="rId51"/>
    <p:sldId id="434" r:id="rId52"/>
    <p:sldId id="511" r:id="rId53"/>
    <p:sldId id="420" r:id="rId54"/>
    <p:sldId id="684" r:id="rId55"/>
    <p:sldId id="687" r:id="rId56"/>
    <p:sldId id="435" r:id="rId57"/>
    <p:sldId id="436" r:id="rId58"/>
    <p:sldId id="677" r:id="rId5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és Navas" initials="AN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4EE"/>
    <a:srgbClr val="00FF99"/>
    <a:srgbClr val="97CCEE"/>
    <a:srgbClr val="0099FF"/>
    <a:srgbClr val="D60093"/>
    <a:srgbClr val="F9F0DC"/>
    <a:srgbClr val="E7EFE1"/>
    <a:srgbClr val="F4DCAE"/>
    <a:srgbClr val="EAC993"/>
    <a:srgbClr val="A9D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72" autoAdjust="0"/>
    <p:restoredTop sz="94660"/>
  </p:normalViewPr>
  <p:slideViewPr>
    <p:cSldViewPr snapToGrid="0">
      <p:cViewPr varScale="1">
        <p:scale>
          <a:sx n="44" d="100"/>
          <a:sy n="44" d="100"/>
        </p:scale>
        <p:origin x="20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3" Type="http://schemas.openxmlformats.org/officeDocument/2006/relationships/commentAuthors" Target="commentAuthors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F0132-BB95-47CD-935D-32873560CA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DFA4B3-4DB5-4364-9907-9CF387A3CCF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altLang="fr-FR" dirty="0"/>
            <a:t>Il y a</a:t>
          </a:r>
          <a:r>
            <a:rPr lang="es-ES" altLang="fr-FR" dirty="0"/>
            <a:t> 1</a:t>
          </a:r>
          <a:r>
            <a:rPr lang="fr-FR" dirty="0"/>
            <a:t>6 </a:t>
          </a:r>
          <a:r>
            <a:rPr lang="en-US" altLang="en-US">
              <a:solidFill>
                <a:schemeClr val="bg1"/>
              </a:solidFill>
              <a:sym typeface="+mn-ea"/>
            </a:rPr>
            <a:t>« </a:t>
          </a:r>
          <a:r>
            <a:rPr lang="fr-FR" dirty="0">
              <a:solidFill>
                <a:schemeClr val="bg1"/>
              </a:solidFill>
            </a:rPr>
            <a:t>tra</a:t>
          </a:r>
          <a:r>
            <a:rPr lang="es-ES" altLang="fr-FR" dirty="0">
              <a:solidFill>
                <a:schemeClr val="bg1"/>
              </a:solidFill>
            </a:rPr>
            <a:t>n</a:t>
          </a:r>
          <a:r>
            <a:rPr lang="es-ES" altLang="fr-FR" dirty="0">
              <a:solidFill>
                <a:schemeClr val="bg1"/>
              </a:solidFill>
            </a:rPr>
            <a:t>slations </a:t>
          </a:r>
          <a:r>
            <a:rPr lang="en-US" altLang="en-US">
              <a:solidFill>
                <a:schemeClr val="bg1"/>
              </a:solidFill>
              <a:sym typeface="+mn-ea"/>
            </a:rPr>
            <a:t>»</a:t>
          </a:r>
          <a:r>
            <a:rPr lang="en-US" altLang="en-US">
              <a:solidFill>
                <a:srgbClr val="7030A0"/>
              </a:solidFill>
              <a:sym typeface="+mn-ea"/>
            </a:rPr>
            <a:t> </a:t>
          </a:r>
          <a:r>
            <a:rPr lang="es-ES" dirty="0"/>
            <a:t>de l’</a:t>
          </a:r>
          <a:r>
            <a:rPr lang="es-ES" altLang="fr-FR" dirty="0"/>
            <a:t>hypercube </a:t>
          </a:r>
          <a:r>
            <a:rPr lang="fr-FR" dirty="0"/>
            <a:t>(s</a:t>
          </a:r>
          <a:r>
            <a:rPr lang="es-ES" altLang="fr-FR" dirty="0"/>
            <a:t>o</a:t>
          </a:r>
          <a:r>
            <a:rPr lang="es-ES" altLang="fr-FR" dirty="0"/>
            <a:t>mmer </a:t>
          </a:r>
          <a:r>
            <a:rPr lang="fr-FR" dirty="0"/>
            <a:t>0 o</a:t>
          </a:r>
          <a:r>
            <a:rPr lang="es-ES" altLang="fr-FR" dirty="0"/>
            <a:t>u</a:t>
          </a:r>
          <a:r>
            <a:rPr lang="fr-FR" dirty="0"/>
            <a:t> 1 </a:t>
          </a:r>
          <a:r>
            <a:rPr lang="es-ES" altLang="fr-FR" dirty="0"/>
            <a:t>à </a:t>
          </a:r>
          <a:r>
            <a:rPr lang="es-ES" altLang="fr-FR" dirty="0"/>
            <a:t>chaque</a:t>
          </a:r>
          <a:r>
            <a:rPr lang="es-ES" altLang="fr-FR" dirty="0"/>
            <a:t> </a:t>
          </a:r>
          <a:r>
            <a:rPr lang="fr-FR" dirty="0" err="1"/>
            <a:t>coord</a:t>
          </a:r>
          <a:r>
            <a:rPr lang="es-ES" altLang="fr-FR" dirty="0" err="1"/>
            <a:t>o</a:t>
          </a:r>
          <a:r>
            <a:rPr lang="es-ES" altLang="fr-FR" dirty="0" err="1"/>
            <a:t>nn</a:t>
          </a:r>
          <a:r>
            <a:rPr lang="es-ES" altLang="fr-FR" dirty="0" err="1"/>
            <a:t>ée</a:t>
          </a:r>
          <a:r>
            <a:rPr lang="fr-FR" dirty="0"/>
            <a:t>),    qu</a:t>
          </a:r>
          <a:r>
            <a:rPr lang="es-ES" altLang="fr-FR" dirty="0"/>
            <a:t>i f</a:t>
          </a:r>
          <a:r>
            <a:rPr lang="fr-FR" dirty="0"/>
            <a:t>orm</a:t>
          </a:r>
          <a:r>
            <a:rPr lang="es-ES" altLang="fr-FR" dirty="0"/>
            <a:t>ent</a:t>
          </a:r>
          <a:r>
            <a:rPr lang="es-ES" altLang="fr-FR" dirty="0"/>
            <a:t> </a:t>
          </a:r>
          <a:r>
            <a:rPr lang="fr-FR" dirty="0"/>
            <a:t>un gr</a:t>
          </a:r>
          <a:r>
            <a:rPr lang="es-ES" altLang="fr-FR" dirty="0"/>
            <a:t>oupe</a:t>
          </a:r>
          <a:r>
            <a:rPr lang="fr-FR" dirty="0"/>
            <a:t> isomor</a:t>
          </a:r>
          <a:r>
            <a:rPr lang="es-ES" altLang="fr-FR" dirty="0"/>
            <a:t>phe</a:t>
          </a:r>
          <a:r>
            <a:rPr lang="fr-FR" dirty="0"/>
            <a:t> </a:t>
          </a:r>
          <a:r>
            <a:rPr lang="es-ES" altLang="fr-FR" dirty="0"/>
            <a:t>à</a:t>
          </a:r>
          <a:r>
            <a:rPr lang="es-ES" altLang="fr-FR" dirty="0"/>
            <a:t> </a:t>
          </a:r>
          <a:r>
            <a:rPr lang="es-CL" dirty="0"/>
            <a:t>(Z/2Z)</a:t>
          </a:r>
          <a:r>
            <a:rPr lang="es-CL" baseline="30000" dirty="0"/>
            <a:t>4</a:t>
          </a:r>
          <a:r>
            <a:rPr lang="es-CL" dirty="0"/>
            <a:t>.</a:t>
          </a:r>
          <a:r>
            <a:rPr lang="en-US" dirty="0"/>
            <a:t/>
          </a:r>
          <a:endParaRPr lang="en-US" dirty="0"/>
        </a:p>
      </dgm:t>
    </dgm:pt>
    <dgm:pt modelId="{1E0CB3C6-ECE9-4795-B36F-2EB6F9DD75BA}" cxnId="{C6250169-E4DE-4983-BAB9-F1C3A5DD96C9}" type="parTrans">
      <dgm:prSet/>
      <dgm:spPr/>
      <dgm:t>
        <a:bodyPr/>
        <a:lstStyle/>
        <a:p>
          <a:endParaRPr lang="en-US"/>
        </a:p>
      </dgm:t>
    </dgm:pt>
    <dgm:pt modelId="{2C5C2974-AB3C-4F5C-AA01-DB6255DA1972}" cxnId="{C6250169-E4DE-4983-BAB9-F1C3A5DD96C9}" type="sibTrans">
      <dgm:prSet/>
      <dgm:spPr/>
      <dgm:t>
        <a:bodyPr/>
        <a:lstStyle/>
        <a:p>
          <a:endParaRPr lang="en-US"/>
        </a:p>
      </dgm:t>
    </dgm:pt>
    <dgm:pt modelId="{BF4300BE-2F06-488F-B73C-8556BCF60AE1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altLang="fr-FR" dirty="0"/>
            <a:t>C</a:t>
          </a:r>
          <a:r>
            <a:rPr lang="es-ES" altLang="fr-FR" dirty="0"/>
            <a:t>e</a:t>
          </a:r>
          <a:r>
            <a:rPr lang="es-ES" altLang="fr-FR" dirty="0"/>
            <a:t>s translations forment un sous-groupe distingu</a:t>
          </a:r>
          <a:r>
            <a:rPr lang="es-ES" altLang="fr-FR" dirty="0"/>
            <a:t>é du groupe des automorphismes,  le quotient respectif </a:t>
          </a:r>
          <a:r>
            <a:rPr lang="es-ES" altLang="fr-FR" dirty="0"/>
            <a:t>étant isomorphe </a:t>
          </a:r>
          <a:r>
            <a:rPr lang="es-ES" altLang="fr-FR" dirty="0"/>
            <a:t>à </a:t>
          </a:r>
          <a:r>
            <a:rPr lang="es-CL" dirty="0"/>
            <a:t>S</a:t>
          </a:r>
          <a:r>
            <a:rPr lang="es-CL" baseline="-25000" dirty="0"/>
            <a:t>4</a:t>
          </a:r>
          <a:r>
            <a:rPr lang="es-CL" dirty="0"/>
            <a:t>.</a:t>
          </a:r>
          <a:r>
            <a:rPr lang="en-US" dirty="0"/>
            <a:t/>
          </a:r>
          <a:endParaRPr lang="en-US" dirty="0"/>
        </a:p>
      </dgm:t>
    </dgm:pt>
    <dgm:pt modelId="{A3A67250-2106-497D-81CC-BAA52FBEB51F}" cxnId="{A5668937-419C-43CA-8C5D-CAE8123AFDD1}" type="parTrans">
      <dgm:prSet/>
      <dgm:spPr/>
      <dgm:t>
        <a:bodyPr/>
        <a:lstStyle/>
        <a:p>
          <a:endParaRPr lang="en-US"/>
        </a:p>
      </dgm:t>
    </dgm:pt>
    <dgm:pt modelId="{29C2E597-908B-4B55-AA4B-41C5C6121F1D}" cxnId="{A5668937-419C-43CA-8C5D-CAE8123AFDD1}" type="sibTrans">
      <dgm:prSet/>
      <dgm:spPr/>
      <dgm:t>
        <a:bodyPr/>
        <a:lstStyle/>
        <a:p>
          <a:endParaRPr lang="en-US"/>
        </a:p>
      </dgm:t>
    </dgm:pt>
    <dgm:pt modelId="{84D1350D-163F-4819-BFD5-188D8648CFCF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altLang="fr-FR" dirty="0"/>
            <a:t>Le </a:t>
          </a:r>
          <a:r>
            <a:rPr lang="fr-FR" dirty="0"/>
            <a:t>gr</a:t>
          </a:r>
          <a:r>
            <a:rPr lang="es-ES" altLang="fr-FR" dirty="0"/>
            <a:t>o</a:t>
          </a:r>
          <a:r>
            <a:rPr lang="fr-FR" dirty="0"/>
            <a:t>up</a:t>
          </a:r>
          <a:r>
            <a:rPr lang="es-ES" altLang="fr-FR" dirty="0"/>
            <a:t>e</a:t>
          </a:r>
          <a:r>
            <a:rPr lang="es-ES" altLang="fr-FR" dirty="0"/>
            <a:t> </a:t>
          </a:r>
          <a:r>
            <a:rPr lang="fr-FR" dirty="0"/>
            <a:t>de</a:t>
          </a:r>
          <a:r>
            <a:rPr lang="es-ES" altLang="fr-FR" dirty="0"/>
            <a:t>s </a:t>
          </a:r>
          <a:r>
            <a:rPr lang="fr-FR" dirty="0"/>
            <a:t>automor</a:t>
          </a:r>
          <a:r>
            <a:rPr lang="es-ES" altLang="fr-FR" dirty="0"/>
            <a:t>phismes </a:t>
          </a:r>
          <a:r>
            <a:rPr lang="es-ES" altLang="fr-FR" dirty="0"/>
            <a:t>de l’</a:t>
          </a:r>
          <a:r>
            <a:rPr lang="fr-FR" dirty="0"/>
            <a:t>h</a:t>
          </a:r>
          <a:r>
            <a:rPr lang="es-ES" altLang="fr-FR" dirty="0"/>
            <a:t>y</a:t>
          </a:r>
          <a:r>
            <a:rPr lang="fr-FR" dirty="0"/>
            <a:t>percub</a:t>
          </a:r>
          <a:r>
            <a:rPr lang="es-ES" altLang="fr-FR" dirty="0"/>
            <a:t>e</a:t>
          </a:r>
          <a:r>
            <a:rPr lang="fr-FR" dirty="0"/>
            <a:t> es</a:t>
          </a:r>
          <a:r>
            <a:rPr lang="es-ES" altLang="fr-FR" dirty="0"/>
            <a:t>t</a:t>
          </a:r>
          <a:r>
            <a:rPr lang="fr-FR" dirty="0"/>
            <a:t> isomor</a:t>
          </a:r>
          <a:r>
            <a:rPr lang="es-ES" altLang="fr-FR" dirty="0"/>
            <a:t>phe au </a:t>
          </a:r>
          <a:r>
            <a:rPr lang="fr-FR" dirty="0"/>
            <a:t>produ</a:t>
          </a:r>
          <a:r>
            <a:rPr lang="es-ES" altLang="fr-FR" dirty="0"/>
            <a:t>it </a:t>
          </a:r>
          <a:r>
            <a:rPr lang="fr-FR" dirty="0"/>
            <a:t>   </a:t>
          </a:r>
          <a:r>
            <a:rPr lang="fr-FR" dirty="0" err="1"/>
            <a:t>semi</a:t>
          </a:r>
          <a:r>
            <a:rPr lang="es-ES" altLang="fr-FR" dirty="0" err="1"/>
            <a:t>-</a:t>
          </a:r>
          <a:r>
            <a:rPr lang="fr-FR" dirty="0" err="1"/>
            <a:t>direct</a:t>
          </a:r>
          <a:r>
            <a:rPr lang="fr-FR" dirty="0"/>
            <a:t> entre </a:t>
          </a:r>
          <a:r>
            <a:rPr lang="es-CL" dirty="0"/>
            <a:t>S</a:t>
          </a:r>
          <a:r>
            <a:rPr lang="es-CL" baseline="-25000" dirty="0"/>
            <a:t>4</a:t>
          </a:r>
          <a:r>
            <a:rPr lang="es-CL" dirty="0"/>
            <a:t> </a:t>
          </a:r>
          <a:r>
            <a:rPr lang="es-ES" altLang="es-CL" dirty="0"/>
            <a:t>et</a:t>
          </a:r>
          <a:r>
            <a:rPr lang="es-CL" dirty="0"/>
            <a:t> (Z/2Z)</a:t>
          </a:r>
          <a:r>
            <a:rPr lang="es-CL" baseline="30000" dirty="0"/>
            <a:t>4</a:t>
          </a:r>
          <a:r>
            <a:rPr lang="es-CL" dirty="0"/>
            <a:t>.</a:t>
          </a:r>
          <a:r>
            <a:rPr lang="en-US" dirty="0"/>
            <a:t/>
          </a:r>
          <a:endParaRPr lang="en-US" dirty="0"/>
        </a:p>
      </dgm:t>
    </dgm:pt>
    <dgm:pt modelId="{E0FF8BA1-6EF2-48B5-BC90-8C8E85B214B1}" cxnId="{0F26C506-73D2-4D43-82AB-2D0BCC899695}" type="parTrans">
      <dgm:prSet/>
      <dgm:spPr/>
      <dgm:t>
        <a:bodyPr/>
        <a:lstStyle/>
        <a:p>
          <a:endParaRPr lang="en-US"/>
        </a:p>
      </dgm:t>
    </dgm:pt>
    <dgm:pt modelId="{81D3E747-A326-4ECA-BC52-1CA9677A6C13}" cxnId="{0F26C506-73D2-4D43-82AB-2D0BCC899695}" type="sibTrans">
      <dgm:prSet/>
      <dgm:spPr/>
      <dgm:t>
        <a:bodyPr/>
        <a:lstStyle/>
        <a:p>
          <a:endParaRPr lang="en-US"/>
        </a:p>
      </dgm:t>
    </dgm:pt>
    <dgm:pt modelId="{3B1CD45C-194D-43C7-BABF-1EDF8BC771FD}" type="pres">
      <dgm:prSet presAssocID="{791F0132-BB95-47CD-935D-32873560CADB}" presName="linear" presStyleCnt="0">
        <dgm:presLayoutVars>
          <dgm:animLvl val="lvl"/>
          <dgm:resizeHandles val="exact"/>
        </dgm:presLayoutVars>
      </dgm:prSet>
      <dgm:spPr/>
    </dgm:pt>
    <dgm:pt modelId="{33AE0A23-D5EC-477C-B144-ACCCF1154F2E}" type="pres">
      <dgm:prSet presAssocID="{8DDFA4B3-4DB5-4364-9907-9CF387A3CCF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1BDBC69-3156-476A-982D-9F81EBE780E8}" type="pres">
      <dgm:prSet presAssocID="{2C5C2974-AB3C-4F5C-AA01-DB6255DA1972}" presName="spacer" presStyleCnt="0"/>
      <dgm:spPr/>
    </dgm:pt>
    <dgm:pt modelId="{1C6D91BE-A8D9-4F42-805D-73497622872B}" type="pres">
      <dgm:prSet presAssocID="{BF4300BE-2F06-488F-B73C-8556BCF60A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033219-B3C4-4E45-AA84-F124CE3A2E66}" type="pres">
      <dgm:prSet presAssocID="{29C2E597-908B-4B55-AA4B-41C5C6121F1D}" presName="spacer" presStyleCnt="0"/>
      <dgm:spPr/>
    </dgm:pt>
    <dgm:pt modelId="{5314C5AE-AD72-4536-886B-02BA9356584D}" type="pres">
      <dgm:prSet presAssocID="{84D1350D-163F-4819-BFD5-188D8648CFC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6250169-E4DE-4983-BAB9-F1C3A5DD96C9}" srcId="{791F0132-BB95-47CD-935D-32873560CADB}" destId="{8DDFA4B3-4DB5-4364-9907-9CF387A3CCF1}" srcOrd="0" destOrd="0" parTransId="{1E0CB3C6-ECE9-4795-B36F-2EB6F9DD75BA}" sibTransId="{2C5C2974-AB3C-4F5C-AA01-DB6255DA1972}"/>
    <dgm:cxn modelId="{A5668937-419C-43CA-8C5D-CAE8123AFDD1}" srcId="{791F0132-BB95-47CD-935D-32873560CADB}" destId="{BF4300BE-2F06-488F-B73C-8556BCF60AE1}" srcOrd="1" destOrd="0" parTransId="{A3A67250-2106-497D-81CC-BAA52FBEB51F}" sibTransId="{29C2E597-908B-4B55-AA4B-41C5C6121F1D}"/>
    <dgm:cxn modelId="{0F26C506-73D2-4D43-82AB-2D0BCC899695}" srcId="{791F0132-BB95-47CD-935D-32873560CADB}" destId="{84D1350D-163F-4819-BFD5-188D8648CFCF}" srcOrd="2" destOrd="0" parTransId="{E0FF8BA1-6EF2-48B5-BC90-8C8E85B214B1}" sibTransId="{81D3E747-A326-4ECA-BC52-1CA9677A6C13}"/>
    <dgm:cxn modelId="{AB63A04D-E883-4260-8C3E-3F7AFA913E78}" type="presOf" srcId="{791F0132-BB95-47CD-935D-32873560CADB}" destId="{3B1CD45C-194D-43C7-BABF-1EDF8BC771FD}" srcOrd="0" destOrd="0" presId="urn:microsoft.com/office/officeart/2005/8/layout/vList2"/>
    <dgm:cxn modelId="{2E43CCA3-A522-4518-92EB-49CC16C08C5D}" type="presParOf" srcId="{3B1CD45C-194D-43C7-BABF-1EDF8BC771FD}" destId="{33AE0A23-D5EC-477C-B144-ACCCF1154F2E}" srcOrd="0" destOrd="0" presId="urn:microsoft.com/office/officeart/2005/8/layout/vList2"/>
    <dgm:cxn modelId="{7EF0FB7F-06C9-453C-8785-4FA872D9C029}" type="presOf" srcId="{8DDFA4B3-4DB5-4364-9907-9CF387A3CCF1}" destId="{33AE0A23-D5EC-477C-B144-ACCCF1154F2E}" srcOrd="0" destOrd="0" presId="urn:microsoft.com/office/officeart/2005/8/layout/vList2"/>
    <dgm:cxn modelId="{C83A641C-B530-4F56-A533-6289F5756580}" type="presParOf" srcId="{3B1CD45C-194D-43C7-BABF-1EDF8BC771FD}" destId="{11BDBC69-3156-476A-982D-9F81EBE780E8}" srcOrd="1" destOrd="0" presId="urn:microsoft.com/office/officeart/2005/8/layout/vList2"/>
    <dgm:cxn modelId="{8DA6803A-6710-4A15-8BAC-78734BF2357F}" type="presParOf" srcId="{3B1CD45C-194D-43C7-BABF-1EDF8BC771FD}" destId="{1C6D91BE-A8D9-4F42-805D-73497622872B}" srcOrd="2" destOrd="0" presId="urn:microsoft.com/office/officeart/2005/8/layout/vList2"/>
    <dgm:cxn modelId="{FCCBABB0-C526-4876-A56A-1269E3D9429C}" type="presOf" srcId="{BF4300BE-2F06-488F-B73C-8556BCF60AE1}" destId="{1C6D91BE-A8D9-4F42-805D-73497622872B}" srcOrd="0" destOrd="0" presId="urn:microsoft.com/office/officeart/2005/8/layout/vList2"/>
    <dgm:cxn modelId="{75593FED-9703-45A8-8F13-3A03048E45F8}" type="presParOf" srcId="{3B1CD45C-194D-43C7-BABF-1EDF8BC771FD}" destId="{95033219-B3C4-4E45-AA84-F124CE3A2E66}" srcOrd="3" destOrd="0" presId="urn:microsoft.com/office/officeart/2005/8/layout/vList2"/>
    <dgm:cxn modelId="{D6F4287F-675D-48F5-85A3-28C38AE60DF4}" type="presParOf" srcId="{3B1CD45C-194D-43C7-BABF-1EDF8BC771FD}" destId="{5314C5AE-AD72-4536-886B-02BA9356584D}" srcOrd="4" destOrd="0" presId="urn:microsoft.com/office/officeart/2005/8/layout/vList2"/>
    <dgm:cxn modelId="{46522029-F849-4412-ABE6-3E87B89E6CF2}" type="presOf" srcId="{84D1350D-163F-4819-BFD5-188D8648CFCF}" destId="{5314C5AE-AD72-4536-886B-02BA935658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upo 1"/>
      <dsp:cNvGrpSpPr/>
    </dsp:nvGrpSpPr>
    <dsp:grpSpPr>
      <a:xfrm>
        <a:off x="0" y="0"/>
        <a:ext cx="6719570" cy="5885180"/>
        <a:chOff x="0" y="0"/>
        <a:chExt cx="6719570" cy="5885180"/>
      </a:xfrm>
    </dsp:grpSpPr>
    <dsp:sp modelId="{33AE0A23-D5EC-477C-B144-ACCCF1154F2E}">
      <dsp:nvSpPr>
        <dsp:cNvPr id="3" name="Rectángulo redondeado 2"/>
        <dsp:cNvSpPr/>
      </dsp:nvSpPr>
      <dsp:spPr bwMode="white">
        <a:xfrm>
          <a:off x="0" y="561708"/>
          <a:ext cx="6719570" cy="15373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altLang="fr-FR" dirty="0"/>
            <a:t>Il y a</a:t>
          </a:r>
          <a:r>
            <a:rPr lang="es-ES" altLang="fr-FR" dirty="0"/>
            <a:t> 1</a:t>
          </a:r>
          <a:r>
            <a:rPr lang="fr-FR" dirty="0"/>
            <a:t>6 </a:t>
          </a:r>
          <a:r>
            <a:rPr lang="en-US" altLang="en-US">
              <a:solidFill>
                <a:schemeClr val="bg1"/>
              </a:solidFill>
              <a:sym typeface="+mn-ea"/>
            </a:rPr>
            <a:t>« </a:t>
          </a:r>
          <a:r>
            <a:rPr lang="fr-FR" dirty="0">
              <a:solidFill>
                <a:schemeClr val="bg1"/>
              </a:solidFill>
            </a:rPr>
            <a:t>tra</a:t>
          </a:r>
          <a:r>
            <a:rPr lang="es-ES" altLang="fr-FR" dirty="0">
              <a:solidFill>
                <a:schemeClr val="bg1"/>
              </a:solidFill>
            </a:rPr>
            <a:t>n</a:t>
          </a:r>
          <a:r>
            <a:rPr lang="es-ES" altLang="fr-FR" dirty="0">
              <a:solidFill>
                <a:schemeClr val="bg1"/>
              </a:solidFill>
            </a:rPr>
            <a:t>slations </a:t>
          </a:r>
          <a:r>
            <a:rPr lang="en-US" altLang="en-US">
              <a:solidFill>
                <a:schemeClr val="bg1"/>
              </a:solidFill>
              <a:sym typeface="+mn-ea"/>
            </a:rPr>
            <a:t>»</a:t>
          </a:r>
          <a:r>
            <a:rPr lang="en-US" altLang="en-US">
              <a:solidFill>
                <a:srgbClr val="7030A0"/>
              </a:solidFill>
              <a:sym typeface="+mn-ea"/>
            </a:rPr>
            <a:t> </a:t>
          </a:r>
          <a:r>
            <a:rPr lang="es-ES" dirty="0"/>
            <a:t>de l’</a:t>
          </a:r>
          <a:r>
            <a:rPr lang="es-ES" altLang="fr-FR" dirty="0"/>
            <a:t>hypercube </a:t>
          </a:r>
          <a:r>
            <a:rPr lang="fr-FR" dirty="0"/>
            <a:t>(s</a:t>
          </a:r>
          <a:r>
            <a:rPr lang="es-ES" altLang="fr-FR" dirty="0"/>
            <a:t>o</a:t>
          </a:r>
          <a:r>
            <a:rPr lang="es-ES" altLang="fr-FR" dirty="0"/>
            <a:t>mmer </a:t>
          </a:r>
          <a:r>
            <a:rPr lang="fr-FR" dirty="0"/>
            <a:t>0 o</a:t>
          </a:r>
          <a:r>
            <a:rPr lang="es-ES" altLang="fr-FR" dirty="0"/>
            <a:t>u</a:t>
          </a:r>
          <a:r>
            <a:rPr lang="fr-FR" dirty="0"/>
            <a:t> 1 </a:t>
          </a:r>
          <a:r>
            <a:rPr lang="es-ES" altLang="fr-FR" dirty="0"/>
            <a:t>à </a:t>
          </a:r>
          <a:r>
            <a:rPr lang="es-ES" altLang="fr-FR" dirty="0"/>
            <a:t>chaque</a:t>
          </a:r>
          <a:r>
            <a:rPr lang="es-ES" altLang="fr-FR" dirty="0"/>
            <a:t> </a:t>
          </a:r>
          <a:r>
            <a:rPr lang="fr-FR" dirty="0" err="1"/>
            <a:t>coord</a:t>
          </a:r>
          <a:r>
            <a:rPr lang="es-ES" altLang="fr-FR" dirty="0" err="1"/>
            <a:t>o</a:t>
          </a:r>
          <a:r>
            <a:rPr lang="es-ES" altLang="fr-FR" dirty="0" err="1"/>
            <a:t>nn</a:t>
          </a:r>
          <a:r>
            <a:rPr lang="es-ES" altLang="fr-FR" dirty="0" err="1"/>
            <a:t>ée</a:t>
          </a:r>
          <a:r>
            <a:rPr lang="fr-FR" dirty="0"/>
            <a:t>),    qu</a:t>
          </a:r>
          <a:r>
            <a:rPr lang="es-ES" altLang="fr-FR" dirty="0"/>
            <a:t>i f</a:t>
          </a:r>
          <a:r>
            <a:rPr lang="fr-FR" dirty="0"/>
            <a:t>orm</a:t>
          </a:r>
          <a:r>
            <a:rPr lang="es-ES" altLang="fr-FR" dirty="0"/>
            <a:t>ent</a:t>
          </a:r>
          <a:r>
            <a:rPr lang="es-ES" altLang="fr-FR" dirty="0"/>
            <a:t> </a:t>
          </a:r>
          <a:r>
            <a:rPr lang="fr-FR" dirty="0"/>
            <a:t>un gr</a:t>
          </a:r>
          <a:r>
            <a:rPr lang="es-ES" altLang="fr-FR" dirty="0"/>
            <a:t>oupe</a:t>
          </a:r>
          <a:r>
            <a:rPr lang="fr-FR" dirty="0"/>
            <a:t> isomor</a:t>
          </a:r>
          <a:r>
            <a:rPr lang="es-ES" altLang="fr-FR" dirty="0"/>
            <a:t>phe</a:t>
          </a:r>
          <a:r>
            <a:rPr lang="fr-FR" dirty="0"/>
            <a:t> </a:t>
          </a:r>
          <a:r>
            <a:rPr lang="es-ES" altLang="fr-FR" dirty="0"/>
            <a:t>à</a:t>
          </a:r>
          <a:r>
            <a:rPr lang="es-ES" altLang="fr-FR" dirty="0"/>
            <a:t> </a:t>
          </a:r>
          <a:r>
            <a:rPr lang="es-CL" dirty="0"/>
            <a:t>(Z/2Z)</a:t>
          </a:r>
          <a:r>
            <a:rPr lang="es-CL" baseline="30000" dirty="0"/>
            <a:t>4</a:t>
          </a:r>
          <a:r>
            <a:rPr lang="es-CL" dirty="0"/>
            <a:t>.</a:t>
          </a:r>
          <a:endParaRPr lang="en-US" dirty="0"/>
        </a:p>
      </dsp:txBody>
      <dsp:txXfrm>
        <a:off x="0" y="561708"/>
        <a:ext cx="6719570" cy="1537335"/>
      </dsp:txXfrm>
    </dsp:sp>
    <dsp:sp modelId="{1C6D91BE-A8D9-4F42-805D-73497622872B}">
      <dsp:nvSpPr>
        <dsp:cNvPr id="4" name="Rectángulo redondeado 3"/>
        <dsp:cNvSpPr/>
      </dsp:nvSpPr>
      <dsp:spPr bwMode="white">
        <a:xfrm>
          <a:off x="0" y="2173923"/>
          <a:ext cx="6719570" cy="15373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5">
            <a:hueOff val="-3390000"/>
            <a:satOff val="-8626"/>
            <a:lumOff val="-588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altLang="fr-FR" dirty="0"/>
            <a:t>C</a:t>
          </a:r>
          <a:r>
            <a:rPr lang="es-ES" altLang="fr-FR" dirty="0"/>
            <a:t>e</a:t>
          </a:r>
          <a:r>
            <a:rPr lang="es-ES" altLang="fr-FR" dirty="0"/>
            <a:t>s translations forment un sous-groupe distingu</a:t>
          </a:r>
          <a:r>
            <a:rPr lang="es-ES" altLang="fr-FR" dirty="0"/>
            <a:t>é du groupe des automorphismes,  le quotient respectif </a:t>
          </a:r>
          <a:r>
            <a:rPr lang="es-ES" altLang="fr-FR" dirty="0"/>
            <a:t>étant isomorphe </a:t>
          </a:r>
          <a:r>
            <a:rPr lang="es-ES" altLang="fr-FR" dirty="0"/>
            <a:t>à </a:t>
          </a:r>
          <a:r>
            <a:rPr lang="es-CL" dirty="0"/>
            <a:t>S</a:t>
          </a:r>
          <a:r>
            <a:rPr lang="es-CL" baseline="-25000" dirty="0"/>
            <a:t>4</a:t>
          </a:r>
          <a:r>
            <a:rPr lang="es-CL" dirty="0"/>
            <a:t>.</a:t>
          </a:r>
          <a:endParaRPr lang="en-US" dirty="0"/>
        </a:p>
      </dsp:txBody>
      <dsp:txXfrm>
        <a:off x="0" y="2173923"/>
        <a:ext cx="6719570" cy="1537335"/>
      </dsp:txXfrm>
    </dsp:sp>
    <dsp:sp modelId="{5314C5AE-AD72-4536-886B-02BA9356584D}">
      <dsp:nvSpPr>
        <dsp:cNvPr id="5" name="Rectángulo redondeado 4"/>
        <dsp:cNvSpPr/>
      </dsp:nvSpPr>
      <dsp:spPr bwMode="white">
        <a:xfrm>
          <a:off x="0" y="3786138"/>
          <a:ext cx="6719570" cy="1537335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5">
            <a:hueOff val="-6780000"/>
            <a:satOff val="-17254"/>
            <a:lumOff val="-11764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99060" tIns="99060" rIns="99060" bIns="99060" anchor="ctr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altLang="fr-FR" dirty="0"/>
            <a:t>Le </a:t>
          </a:r>
          <a:r>
            <a:rPr lang="fr-FR" dirty="0"/>
            <a:t>gr</a:t>
          </a:r>
          <a:r>
            <a:rPr lang="es-ES" altLang="fr-FR" dirty="0"/>
            <a:t>o</a:t>
          </a:r>
          <a:r>
            <a:rPr lang="fr-FR" dirty="0"/>
            <a:t>up</a:t>
          </a:r>
          <a:r>
            <a:rPr lang="es-ES" altLang="fr-FR" dirty="0"/>
            <a:t>e</a:t>
          </a:r>
          <a:r>
            <a:rPr lang="es-ES" altLang="fr-FR" dirty="0"/>
            <a:t> </a:t>
          </a:r>
          <a:r>
            <a:rPr lang="fr-FR" dirty="0"/>
            <a:t>de</a:t>
          </a:r>
          <a:r>
            <a:rPr lang="es-ES" altLang="fr-FR" dirty="0"/>
            <a:t>s </a:t>
          </a:r>
          <a:r>
            <a:rPr lang="fr-FR" dirty="0"/>
            <a:t>automor</a:t>
          </a:r>
          <a:r>
            <a:rPr lang="es-ES" altLang="fr-FR" dirty="0"/>
            <a:t>phismes </a:t>
          </a:r>
          <a:r>
            <a:rPr lang="es-ES" altLang="fr-FR" dirty="0"/>
            <a:t>de l’</a:t>
          </a:r>
          <a:r>
            <a:rPr lang="fr-FR" dirty="0"/>
            <a:t>h</a:t>
          </a:r>
          <a:r>
            <a:rPr lang="es-ES" altLang="fr-FR" dirty="0"/>
            <a:t>y</a:t>
          </a:r>
          <a:r>
            <a:rPr lang="fr-FR" dirty="0"/>
            <a:t>percub</a:t>
          </a:r>
          <a:r>
            <a:rPr lang="es-ES" altLang="fr-FR" dirty="0"/>
            <a:t>e</a:t>
          </a:r>
          <a:r>
            <a:rPr lang="fr-FR" dirty="0"/>
            <a:t> es</a:t>
          </a:r>
          <a:r>
            <a:rPr lang="es-ES" altLang="fr-FR" dirty="0"/>
            <a:t>t</a:t>
          </a:r>
          <a:r>
            <a:rPr lang="fr-FR" dirty="0"/>
            <a:t> isomor</a:t>
          </a:r>
          <a:r>
            <a:rPr lang="es-ES" altLang="fr-FR" dirty="0"/>
            <a:t>phe au </a:t>
          </a:r>
          <a:r>
            <a:rPr lang="fr-FR" dirty="0"/>
            <a:t>produ</a:t>
          </a:r>
          <a:r>
            <a:rPr lang="es-ES" altLang="fr-FR" dirty="0"/>
            <a:t>it </a:t>
          </a:r>
          <a:r>
            <a:rPr lang="fr-FR" dirty="0"/>
            <a:t>   </a:t>
          </a:r>
          <a:r>
            <a:rPr lang="fr-FR" dirty="0" err="1"/>
            <a:t>semi</a:t>
          </a:r>
          <a:r>
            <a:rPr lang="es-ES" altLang="fr-FR" dirty="0" err="1"/>
            <a:t>-</a:t>
          </a:r>
          <a:r>
            <a:rPr lang="fr-FR" dirty="0" err="1"/>
            <a:t>direct</a:t>
          </a:r>
          <a:r>
            <a:rPr lang="fr-FR" dirty="0"/>
            <a:t> entre </a:t>
          </a:r>
          <a:r>
            <a:rPr lang="es-CL" dirty="0"/>
            <a:t>S</a:t>
          </a:r>
          <a:r>
            <a:rPr lang="es-CL" baseline="-25000" dirty="0"/>
            <a:t>4</a:t>
          </a:r>
          <a:r>
            <a:rPr lang="es-CL" dirty="0"/>
            <a:t> </a:t>
          </a:r>
          <a:r>
            <a:rPr lang="es-ES" altLang="es-CL" dirty="0"/>
            <a:t>et</a:t>
          </a:r>
          <a:r>
            <a:rPr lang="es-CL" dirty="0"/>
            <a:t> (Z/2Z)</a:t>
          </a:r>
          <a:r>
            <a:rPr lang="es-CL" baseline="30000" dirty="0"/>
            <a:t>4</a:t>
          </a:r>
          <a:r>
            <a:rPr lang="es-CL" dirty="0"/>
            <a:t>.</a:t>
          </a:r>
          <a:endParaRPr lang="en-US" dirty="0"/>
        </a:p>
      </dsp:txBody>
      <dsp:txXfrm>
        <a:off x="0" y="3786138"/>
        <a:ext cx="6719570" cy="1537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0921C-FFBF-476B-AA1A-FEB19F7EA638}" type="datetimeFigureOut">
              <a:rPr lang="x-none" smtClean="0"/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EEAA-1F2F-4A0C-8F55-B15424094692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/>
          <p:nvPr>
            <p:ph type="sldImg" idx="2"/>
          </p:nvPr>
        </p:nvSpPr>
        <p:spPr/>
      </p:sp>
      <p:sp>
        <p:nvSpPr>
          <p:cNvPr id="3" name="Marcador de posición de texto 2"/>
          <p:cNvSpPr/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Marcador de posición de imagen de diapositiva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s-E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  <a:endParaRPr lang="es-ES_tradnl"/>
          </a:p>
          <a:p>
            <a:pPr lvl="1"/>
            <a:r>
              <a:rPr lang="es-ES_tradnl"/>
              <a:t>Segundo nivel</a:t>
            </a:r>
            <a:endParaRPr lang="es-ES_tradnl"/>
          </a:p>
          <a:p>
            <a:pPr lvl="2"/>
            <a:r>
              <a:rPr lang="es-ES_tradnl"/>
              <a:t>Tercer nivel</a:t>
            </a:r>
            <a:endParaRPr lang="es-ES_tradnl"/>
          </a:p>
          <a:p>
            <a:pPr lvl="3"/>
            <a:r>
              <a:rPr lang="es-ES_tradnl"/>
              <a:t>Cuarto nivel</a:t>
            </a:r>
            <a:endParaRPr lang="es-ES_tradnl"/>
          </a:p>
          <a:p>
            <a:pPr lvl="4"/>
            <a:r>
              <a:rPr lang="es-ES_tradnl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5AD42-3498-474E-A3FE-652670E9A048}" type="datetimeFigureOut">
              <a:rPr lang="x-none" smtClean="0"/>
            </a:fld>
            <a:endParaRPr lang="x-non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0A05A-7803-4237-9DC2-42F5975C57B7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1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2.jpeg"/><Relationship Id="rId7" Type="http://schemas.openxmlformats.org/officeDocument/2006/relationships/image" Target="../media/image41.jpeg"/><Relationship Id="rId6" Type="http://schemas.openxmlformats.org/officeDocument/2006/relationships/image" Target="../media/image40.png"/><Relationship Id="rId5" Type="http://schemas.openxmlformats.org/officeDocument/2006/relationships/tags" Target="../tags/tag1.xml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microsoft.com/office/2007/relationships/hdphoto" Target="../media/image37.wdp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jpeg"/><Relationship Id="rId2" Type="http://schemas.openxmlformats.org/officeDocument/2006/relationships/image" Target="../media/image34.png"/><Relationship Id="rId1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6.jpeg"/><Relationship Id="rId1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microsoft.com/office/2007/relationships/media" Target="../media/media1.mov"/><Relationship Id="rId1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ulpture in front of a building&#10;&#10;Description generated with high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4" t="9091" r="10383" b="2"/>
          <a:stretch>
            <a:fillRect/>
          </a:stretch>
        </p:blipFill>
        <p:spPr>
          <a:xfrm>
            <a:off x="4830953" y="1"/>
            <a:ext cx="7373112" cy="6857999"/>
          </a:xfrm>
          <a:prstGeom prst="rect">
            <a:avLst/>
          </a:prstGeom>
        </p:spPr>
      </p:pic>
      <p:sp>
        <p:nvSpPr>
          <p:cNvPr id="9" name="Freeform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851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217" y="-125573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" y="0"/>
            <a:ext cx="6385560" cy="5006340"/>
          </a:xfrm>
        </p:spPr>
        <p:txBody>
          <a:bodyPr anchor="t">
            <a:normAutofit/>
          </a:bodyPr>
          <a:lstStyle/>
          <a:p>
            <a:pPr algn="l"/>
            <a:r>
              <a:rPr lang="es-ES" altLang="en-GB" sz="4400" dirty="0"/>
              <a:t>Deux bijoux des mathématiques tantriques: le </a:t>
            </a:r>
            <a:br>
              <a:rPr lang="es-ES" altLang="en-GB" sz="4400" dirty="0"/>
            </a:br>
            <a:r>
              <a:rPr lang="es-ES" altLang="en-GB" sz="4400" dirty="0"/>
              <a:t>Sri Yantra et </a:t>
            </a:r>
            <a:br>
              <a:rPr lang="es-ES" altLang="en-GB" sz="4400" dirty="0"/>
            </a:br>
            <a:r>
              <a:rPr lang="es-ES" altLang="en-GB" sz="4400" dirty="0"/>
              <a:t>le Chautisa Yantra</a:t>
            </a:r>
            <a:br>
              <a:rPr lang="es-ES" altLang="en-GB" sz="1000" dirty="0"/>
            </a:br>
            <a:br>
              <a:rPr lang="es-ES" altLang="en-GB" sz="1000" dirty="0"/>
            </a:br>
            <a:r>
              <a:rPr lang="es-ES" altLang="en-GB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Andrés Navas, USACH</a:t>
            </a:r>
            <a:endParaRPr lang="es-ES" altLang="en-GB" sz="2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Imagen 13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3780790"/>
            <a:ext cx="2933065" cy="2933065"/>
          </a:xfrm>
          <a:prstGeom prst="rect">
            <a:avLst/>
          </a:prstGeom>
        </p:spPr>
      </p:pic>
      <p:pic>
        <p:nvPicPr>
          <p:cNvPr id="15" name="Imagen 14" descr="vamo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3780790"/>
            <a:ext cx="2933065" cy="2924810"/>
          </a:xfrm>
          <a:prstGeom prst="rect">
            <a:avLst/>
          </a:prstGeom>
        </p:spPr>
      </p:pic>
      <p:pic>
        <p:nvPicPr>
          <p:cNvPr id="3" name="Imagen 2" descr="Geogebra.svg">
            <a:hlinkClick r:id="rId4" tooltip="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45" y="5950585"/>
            <a:ext cx="755015" cy="7550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s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0"/>
            <a:ext cx="9569450" cy="6858000"/>
          </a:xfrm>
          <a:prstGeom prst="rect">
            <a:avLst/>
          </a:prstGeom>
        </p:spPr>
      </p:pic>
      <p:pic>
        <p:nvPicPr>
          <p:cNvPr id="3" name="Imagen 2" descr="Geogebra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7845" y="5598160"/>
            <a:ext cx="1071880" cy="10718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vamo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5399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Cuadro de texto 5"/>
          <p:cNvSpPr txBox="1"/>
          <p:nvPr/>
        </p:nvSpPr>
        <p:spPr>
          <a:xfrm>
            <a:off x="7546340" y="235585"/>
            <a:ext cx="4511675" cy="673798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Le carré magique de Khajuraho est un hypercube</a:t>
            </a:r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es-ES" altLang="en-US" sz="4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ANDRÉS NAVAS</a:t>
            </a:r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es-ES" altLang="en-US" sz="4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Images des Mathématiques, 2021</a:t>
            </a:r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3" name="Imagen 2" descr="cuadrado-magico-en-khajurah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73050" y="635"/>
            <a:ext cx="7819390" cy="69062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8pajfroh0yk21 cop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34875" cy="693229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399415" y="203200"/>
            <a:ext cx="11608435" cy="6654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 Chautisa Yantra incarne le bonheur et la prosp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rit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. L'un 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        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des Chautisa Yantra est d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di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à la d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esse Lakshmi et est 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commun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ment appel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Lakshmi Chautisa Yantra.</a:t>
            </a:r>
            <a:endParaRPr lang="en-US" altLang="es-ES" sz="32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endParaRPr lang="en-US" altLang="es-ES" sz="32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Celui-ci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est dessin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sur Bhoja Patra à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l'encre rouge à base de p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â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te de santal et au stylo en grenadier. 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Il 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est conserv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devant la d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esse Lakshmi pendant la Puja de Diwali. Le lendemain, il est plac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au bureau ou à la maison, là o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ù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l'on garde de l'argent. Ce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la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apporte richesse et prosp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rit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aux entreprises et aux foyers.</a:t>
            </a:r>
            <a:endParaRPr lang="en-US" altLang="es-ES" sz="32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endParaRPr lang="en-US" altLang="es-ES" sz="32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Outre la Puja de Diwali Lakshmi, le Yantra peut 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galement 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ê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tre 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v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n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</a:t>
            </a:r>
            <a:r>
              <a:rPr lang="en-U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lors du </a:t>
            </a:r>
            <a:r>
              <a:rPr lang="es-ES" altLang="en-U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jour du </a:t>
            </a:r>
            <a:r>
              <a:rPr lang="en-US" altLang="es-ES" sz="32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Ravi Pushya Nakshatra.</a:t>
            </a:r>
            <a:endParaRPr lang="en-US" altLang="es-ES" sz="32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endParaRPr lang="en-US" altLang="es-ES" sz="10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r>
              <a:rPr lang="es-ES" altLang="en-US" sz="2800" b="1">
                <a:solidFill>
                  <a:schemeClr val="bg1"/>
                </a:solidFill>
                <a:sym typeface="+mn-ea"/>
              </a:rPr>
              <a:t>                                                                          (drikpanchang.com)</a:t>
            </a:r>
            <a:endParaRPr lang="es-ES" altLang="en-US" sz="2800" b="1">
              <a:solidFill>
                <a:schemeClr val="bg1"/>
              </a:solidFill>
              <a:sym typeface="+mn-ea"/>
            </a:endParaRPr>
          </a:p>
          <a:p>
            <a:endParaRPr lang="es-ES" altLang="en-US" sz="28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8pajfroh0yk21 cop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34875" cy="693229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0" y="221615"/>
            <a:ext cx="12334875" cy="6636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s-ES" altLang="en-US" sz="4400" b="1">
                <a:solidFill>
                  <a:schemeClr val="bg1"/>
                </a:solidFill>
                <a:sym typeface="+mn-ea"/>
              </a:rPr>
              <a:t>Un </a:t>
            </a:r>
            <a:r>
              <a:rPr lang="en-US" altLang="en-US" sz="4400" b="1">
                <a:solidFill>
                  <a:schemeClr val="bg1"/>
                </a:solidFill>
                <a:sym typeface="+mn-ea"/>
              </a:rPr>
              <a:t>«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Yantra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</a:t>
            </a:r>
            <a:r>
              <a:rPr lang="en-US" altLang="en-US" sz="4400" b="1">
                <a:solidFill>
                  <a:schemeClr val="bg1"/>
                </a:solidFill>
                <a:sym typeface="+mn-ea"/>
              </a:rPr>
              <a:t>»</a:t>
            </a:r>
            <a:r>
              <a:rPr lang="es-ES" altLang="en-US" sz="4400" b="1">
                <a:solidFill>
                  <a:schemeClr val="bg1"/>
                </a:solidFill>
                <a:sym typeface="+mn-ea"/>
              </a:rPr>
              <a:t> 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est un support graphique de m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ditation issu de la tradition hindoue, puis emprunt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par le bouddhisme (on parle alors de mandala) et le tao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ï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sme. Les Yantras sont r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put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 r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v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ler les concepts et aspects du monde ; certains yogis parlent m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ê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me de la repr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sentation de 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a 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 v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rit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..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. Ils sont chacun associ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 à un mantra.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     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Le but du m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ditant est alors de percevoir 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   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l'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nergie associ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 au concept repr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sent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.</a:t>
            </a:r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l"/>
            <a:r>
              <a:rPr lang="es-ES" altLang="en-US" sz="2800" b="1">
                <a:solidFill>
                  <a:schemeClr val="bg1"/>
                </a:solidFill>
                <a:sym typeface="+mn-ea"/>
              </a:rPr>
              <a:t>                                                                                                   (Wikipédia)  </a:t>
            </a:r>
            <a:endParaRPr lang="en-US" altLang="es-ES" sz="2800"/>
          </a:p>
          <a:p>
            <a:endParaRPr lang="es-ES" altLang="en-US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3" r="1" b="24091"/>
          <a:stretch>
            <a:fillRect/>
          </a:stretch>
        </p:blipFill>
        <p:spPr>
          <a:xfrm>
            <a:off x="-1" y="-28"/>
            <a:ext cx="12192000" cy="685595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6695" y="2610485"/>
            <a:ext cx="5364480" cy="1898015"/>
          </a:xfrm>
          <a:prstGeom prst="rect">
            <a:avLst/>
          </a:prstGeom>
          <a:solidFill>
            <a:srgbClr val="FFC000">
              <a:alpha val="32941"/>
            </a:srgbClr>
          </a:solidFill>
        </p:spPr>
        <p:txBody>
          <a:bodyPr vert="horz" lIns="91440" tIns="45720" rIns="91440" bIns="45720" rtlCol="0" anchor="t">
            <a:normAutofit fontScale="8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Temple de Parshvanatha</a:t>
            </a:r>
            <a:endParaRPr lang="es-ES" alt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à 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Khajuraho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(</a:t>
            </a:r>
            <a:r>
              <a:rPr lang="en-US" sz="4400" dirty="0" err="1">
                <a:latin typeface="+mj-lt"/>
                <a:ea typeface="+mj-ea"/>
                <a:cs typeface="+mj-cs"/>
              </a:rPr>
              <a:t>centr</a:t>
            </a:r>
            <a:r>
              <a:rPr lang="es-ES" altLang="en-US" sz="4400" dirty="0" err="1">
                <a:latin typeface="+mj-lt"/>
                <a:ea typeface="+mj-ea"/>
                <a:cs typeface="+mj-cs"/>
              </a:rPr>
              <a:t>e</a:t>
            </a:r>
            <a:r>
              <a:rPr lang="en-US" sz="4400" dirty="0">
                <a:latin typeface="+mj-lt"/>
                <a:ea typeface="+mj-ea"/>
                <a:cs typeface="+mj-cs"/>
              </a:rPr>
              <a:t> de</a:t>
            </a:r>
            <a:r>
              <a:rPr lang="es-ES" altLang="en-US" sz="4400" dirty="0">
                <a:latin typeface="+mj-lt"/>
                <a:ea typeface="+mj-ea"/>
                <a:cs typeface="+mj-cs"/>
              </a:rPr>
              <a:t> l’</a:t>
            </a:r>
            <a:r>
              <a:rPr lang="en-US" sz="4400" dirty="0" err="1">
                <a:latin typeface="+mj-lt"/>
                <a:ea typeface="+mj-ea"/>
                <a:cs typeface="+mj-cs"/>
              </a:rPr>
              <a:t>Ind</a:t>
            </a:r>
            <a:r>
              <a:rPr lang="es-ES" altLang="en-US" sz="4400" dirty="0" err="1">
                <a:latin typeface="+mj-lt"/>
                <a:ea typeface="+mj-ea"/>
                <a:cs typeface="+mj-cs"/>
              </a:rPr>
              <a:t>e</a:t>
            </a:r>
            <a:r>
              <a:rPr lang="en-US" sz="4400" dirty="0">
                <a:latin typeface="+mj-lt"/>
                <a:ea typeface="+mj-ea"/>
                <a:cs typeface="+mj-cs"/>
              </a:rPr>
              <a:t>)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 r="1" b="8835"/>
          <a:stretch>
            <a:fillRect/>
          </a:stretch>
        </p:blipFill>
        <p:spPr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Resultado de imagen para censurad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034">
            <a:off x="7858125" y="3869690"/>
            <a:ext cx="2326005" cy="178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8pajfroh0yk21 cop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34875" cy="693229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275590" y="295275"/>
            <a:ext cx="12059285" cy="6562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Le mot yantra, dans l'hindouisme, rev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ê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 ces sens : </a:t>
            </a:r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</a:endParaRPr>
          </a:p>
          <a:p>
            <a:pPr algn="l"/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</a:endParaRPr>
          </a:p>
          <a:p>
            <a:pPr algn="l"/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1) figure g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om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trique trac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e mat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riellement ou mentalement pour dompter le mental et ma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î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triser </a:t>
            </a:r>
            <a:r>
              <a:rPr lang="es-E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  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les forces cosmiques ; </a:t>
            </a:r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</a:endParaRPr>
          </a:p>
          <a:p>
            <a:pPr algn="l"/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</a:endParaRPr>
          </a:p>
          <a:p>
            <a:pPr algn="l"/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2) moyen mn</a:t>
            </a:r>
            <a:r>
              <a:rPr lang="en-US" altLang="en-U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motechnique ; </a:t>
            </a:r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</a:endParaRPr>
          </a:p>
          <a:p>
            <a:pPr algn="l"/>
            <a:endParaRPr lang="en-US" altLang="es-ES" sz="44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</a:endParaRPr>
          </a:p>
          <a:p>
            <a:pPr algn="l"/>
            <a:r>
              <a:rPr lang="en-US" altLang="es-ES" sz="44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3) machine, engin.</a:t>
            </a:r>
            <a:endParaRPr lang="en-US" altLang="es-ES" sz="4400" b="1">
              <a:solidFill>
                <a:schemeClr val="bg1"/>
              </a:solidFill>
            </a:endParaRPr>
          </a:p>
          <a:p>
            <a:pPr algn="ctr"/>
            <a:r>
              <a:rPr lang="es-ES" altLang="en-US" sz="4400" b="1">
                <a:solidFill>
                  <a:schemeClr val="bg1"/>
                </a:solidFill>
                <a:sym typeface="+mn-ea"/>
              </a:rPr>
              <a:t>                                                      </a:t>
            </a:r>
            <a:endParaRPr lang="en-US" altLang="es-ES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14537" y="1209675"/>
            <a:ext cx="8162925" cy="1200329"/>
          </a:xfrm>
          <a:prstGeom prst="rect">
            <a:avLst/>
          </a:prstGeom>
          <a:solidFill>
            <a:srgbClr val="F4DC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  <a:latin typeface="Papyrus" panose="020B0602040200020303" pitchFamily="66" charset="0"/>
              </a:rPr>
              <a:t>Forme normale de Lucas</a:t>
            </a:r>
            <a:endParaRPr lang="es-ES" sz="5400" b="1" dirty="0">
              <a:solidFill>
                <a:srgbClr val="C00000"/>
              </a:solidFill>
              <a:latin typeface="Papyrus" panose="020B0602040200020303" pitchFamily="66" charset="0"/>
            </a:endParaRPr>
          </a:p>
          <a:p>
            <a:endParaRPr lang="es-ES" dirty="0"/>
          </a:p>
        </p:txBody>
      </p:sp>
      <p:sp>
        <p:nvSpPr>
          <p:cNvPr id="4" name="Cuadro de texto 3"/>
          <p:cNvSpPr txBox="1"/>
          <p:nvPr/>
        </p:nvSpPr>
        <p:spPr>
          <a:xfrm>
            <a:off x="3406140" y="2409825"/>
            <a:ext cx="5607050" cy="820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s-CL" sz="3200" dirty="0">
                <a:solidFill>
                  <a:srgbClr val="002060"/>
                </a:solidFill>
                <a:latin typeface="Papyrus" panose="020B0602040200020303" pitchFamily="66" charset="0"/>
                <a:sym typeface="+mn-ea"/>
              </a:rPr>
              <a:t>Carré </a:t>
            </a:r>
            <a:r>
              <a:rPr lang="es-CL" sz="3200" dirty="0" err="1">
                <a:solidFill>
                  <a:srgbClr val="002060"/>
                </a:solidFill>
                <a:latin typeface="Papyrus" panose="020B0602040200020303" pitchFamily="66" charset="0"/>
                <a:sym typeface="+mn-ea"/>
              </a:rPr>
              <a:t>magique</a:t>
            </a:r>
            <a:endParaRPr lang="en-GB" sz="3200" dirty="0"/>
          </a:p>
          <a:p>
            <a:pPr algn="ctr"/>
            <a:endParaRPr lang="es-ES" altLang="en-US" sz="32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195" y="2132330"/>
            <a:ext cx="5483225" cy="562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CL" sz="3200" dirty="0">
                <a:solidFill>
                  <a:srgbClr val="002060"/>
                </a:solidFill>
                <a:latin typeface="Papyrus" panose="020B0602040200020303" pitchFamily="66" charset="0"/>
              </a:rPr>
              <a:t>Carré </a:t>
            </a:r>
            <a:r>
              <a:rPr lang="es-CL" sz="3200" dirty="0" err="1">
                <a:solidFill>
                  <a:srgbClr val="002060"/>
                </a:solidFill>
                <a:latin typeface="Papyrus" panose="020B0602040200020303" pitchFamily="66" charset="0"/>
              </a:rPr>
              <a:t>demi-panmagique</a:t>
            </a:r>
            <a:endParaRPr lang="en-GB" sz="3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955925" y="1238250"/>
            <a:ext cx="6571615" cy="894715"/>
          </a:xfrm>
          <a:prstGeom prst="rect">
            <a:avLst/>
          </a:prstGeom>
          <a:solidFill>
            <a:srgbClr val="F4DCAE"/>
          </a:solidFill>
        </p:spPr>
        <p:txBody>
          <a:bodyPr wrap="square" rtlCol="0">
            <a:no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  <a:latin typeface="Papyrus" panose="020B0602040200020303" pitchFamily="66" charset="0"/>
              </a:rPr>
              <a:t>Forme générale</a:t>
            </a:r>
            <a:endParaRPr lang="fr-FR" sz="5400" b="1" dirty="0">
              <a:solidFill>
                <a:srgbClr val="C00000"/>
              </a:solidFill>
              <a:latin typeface="Papyrus" panose="020B0602040200020303" pitchFamily="66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581650" y="1238250"/>
            <a:ext cx="209550" cy="123825"/>
          </a:xfrm>
          <a:prstGeom prst="rect">
            <a:avLst/>
          </a:prstGeom>
          <a:solidFill>
            <a:srgbClr val="F4D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8982075" y="1238250"/>
            <a:ext cx="209550" cy="123825"/>
          </a:xfrm>
          <a:prstGeom prst="rect">
            <a:avLst/>
          </a:prstGeom>
          <a:solidFill>
            <a:srgbClr val="F4D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572250" y="2131159"/>
            <a:ext cx="590550" cy="185738"/>
          </a:xfrm>
          <a:prstGeom prst="rect">
            <a:avLst/>
          </a:prstGeom>
          <a:solidFill>
            <a:srgbClr val="F4D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23135" y="2377440"/>
            <a:ext cx="7986395" cy="528320"/>
          </a:xfrm>
          <a:prstGeom prst="rect">
            <a:avLst/>
          </a:prstGeom>
          <a:solidFill>
            <a:srgbClr val="F4DCAE"/>
          </a:solidFill>
        </p:spPr>
        <p:txBody>
          <a:bodyPr wrap="square" rtlCol="0">
            <a:noAutofit/>
          </a:bodyPr>
          <a:p>
            <a:pPr algn="ctr"/>
            <a:r>
              <a:rPr lang="es-CL" sz="3200" dirty="0">
                <a:solidFill>
                  <a:srgbClr val="002060"/>
                </a:solidFill>
                <a:latin typeface="Papyrus" panose="020B0602040200020303" pitchFamily="66" charset="0"/>
                <a:sym typeface="+mn-ea"/>
              </a:rPr>
              <a:t>Carré </a:t>
            </a:r>
            <a:r>
              <a:rPr lang="es-CL" sz="3200" dirty="0" err="1">
                <a:solidFill>
                  <a:srgbClr val="002060"/>
                </a:solidFill>
                <a:latin typeface="Papyrus" panose="020B0602040200020303" pitchFamily="66" charset="0"/>
                <a:sym typeface="+mn-ea"/>
              </a:rPr>
              <a:t>panmagique</a:t>
            </a:r>
            <a:r>
              <a:rPr lang="es-ES" altLang="es-CL" sz="3200" dirty="0" err="1">
                <a:solidFill>
                  <a:srgbClr val="002060"/>
                </a:solidFill>
                <a:latin typeface="Papyrus" panose="020B0602040200020303" pitchFamily="66" charset="0"/>
                <a:sym typeface="+mn-ea"/>
              </a:rPr>
              <a:t> (ou diabolique)</a:t>
            </a:r>
            <a:endParaRPr lang="es-ES" altLang="es-CL" sz="3200" dirty="0" err="1">
              <a:solidFill>
                <a:srgbClr val="002060"/>
              </a:solidFill>
              <a:latin typeface="Papyrus" panose="020B0602040200020303" pitchFamily="66" charset="0"/>
              <a:sym typeface="+mn-ea"/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1779270" y="1191260"/>
            <a:ext cx="8893175" cy="1186180"/>
          </a:xfrm>
          <a:prstGeom prst="rect">
            <a:avLst/>
          </a:prstGeom>
          <a:solidFill>
            <a:srgbClr val="F4DCAE"/>
          </a:solidFill>
        </p:spPr>
        <p:txBody>
          <a:bodyPr wrap="square" rtlCol="0">
            <a:noAutofit/>
          </a:bodyPr>
          <a:p>
            <a:pPr algn="ctr"/>
            <a:r>
              <a:rPr lang="es-ES" altLang="fr-FR" sz="5400" b="1" dirty="0">
                <a:solidFill>
                  <a:srgbClr val="C00000"/>
                </a:solidFill>
                <a:latin typeface="Papyrus" panose="020B0602040200020303" pitchFamily="66" charset="0"/>
              </a:rPr>
              <a:t>Deuxième f</a:t>
            </a:r>
            <a:r>
              <a:rPr lang="fr-FR" sz="5400" b="1" dirty="0">
                <a:solidFill>
                  <a:srgbClr val="C00000"/>
                </a:solidFill>
                <a:latin typeface="Papyrus" panose="020B0602040200020303" pitchFamily="66" charset="0"/>
              </a:rPr>
              <a:t>orme générale</a:t>
            </a:r>
            <a:endParaRPr lang="fr-FR" sz="5400" b="1" dirty="0">
              <a:solidFill>
                <a:srgbClr val="C00000"/>
              </a:solidFill>
              <a:latin typeface="Papyrus" panose="020B0602040200020303" pitchFamily="66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adrado Etienne Ghys.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07315" y="0"/>
            <a:ext cx="123170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1">
            <a:alphaModFix amt="7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risscrossEtching trans="75000"/>
                    </a14:imgEffect>
                    <a14:imgEffect>
                      <a14:brightnessContrast bright="40000" contrast="-4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352" y="1408386"/>
            <a:ext cx="4945994" cy="5055475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905288" y="2159584"/>
          <a:ext cx="3184636" cy="3190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90"/>
                <a:gridCol w="796028"/>
                <a:gridCol w="795655"/>
                <a:gridCol w="796663"/>
              </a:tblGrid>
              <a:tr h="797546"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200" b="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97546"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97546"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97546"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altLang="es-ES_tradnl" sz="3200" b="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s-ES" altLang="es-ES_tradnl" sz="3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17" y="1817852"/>
            <a:ext cx="4565904" cy="2700528"/>
          </a:xfrm>
          <a:prstGeom prst="rect">
            <a:avLst/>
          </a:prstGeom>
        </p:spPr>
      </p:pic>
      <p:pic>
        <p:nvPicPr>
          <p:cNvPr id="2" name="Imagen 1" descr="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9860"/>
            <a:ext cx="12192000" cy="6558280"/>
          </a:xfrm>
          <a:prstGeom prst="rect">
            <a:avLst/>
          </a:prstGeom>
        </p:spPr>
      </p:pic>
      <p:pic>
        <p:nvPicPr>
          <p:cNvPr id="8" name="Imagen 7" descr="textcolor_blue_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045" y="459740"/>
            <a:ext cx="4565015" cy="3606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Top Corners Rounded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6797978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639685" y="1149985"/>
            <a:ext cx="4551680" cy="15170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s-ES" altLang="en-US" sz="4000" b="1" dirty="0" err="1">
                <a:solidFill>
                  <a:srgbClr val="00FF99"/>
                </a:solidFill>
              </a:rPr>
              <a:t>Des a</a:t>
            </a:r>
            <a:r>
              <a:rPr lang="en-US" sz="4000" b="1" dirty="0" err="1">
                <a:solidFill>
                  <a:srgbClr val="00FF99"/>
                </a:solidFill>
              </a:rPr>
              <a:t>utomor</a:t>
            </a:r>
            <a:r>
              <a:rPr lang="es-ES" altLang="en-US" sz="4000" b="1" dirty="0" err="1">
                <a:solidFill>
                  <a:srgbClr val="00FF99"/>
                </a:solidFill>
              </a:rPr>
              <a:t>phismes :</a:t>
            </a:r>
            <a:br>
              <a:rPr lang="en-US" sz="1300" dirty="0">
                <a:solidFill>
                  <a:srgbClr val="FFFFFF"/>
                </a:solidFill>
              </a:rPr>
            </a:br>
            <a:br>
              <a:rPr lang="en-US" sz="1300" dirty="0">
                <a:solidFill>
                  <a:srgbClr val="FFFFFF"/>
                </a:solidFill>
              </a:rPr>
            </a:b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26" name="Round Single Corner 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911284" y="635058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89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ingle Corner 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717533" y="1300271"/>
            <a:ext cx="1992651" cy="1992652"/>
          </a:xfrm>
          <a:prstGeom prst="round1Rect">
            <a:avLst>
              <a:gd name="adj" fmla="val 11295"/>
            </a:avLst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ound Single Corner 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1287904" y="3438135"/>
            <a:ext cx="2281244" cy="2281245"/>
          </a:xfrm>
          <a:prstGeom prst="round1Rect">
            <a:avLst>
              <a:gd name="adj" fmla="val 11295"/>
            </a:avLst>
          </a:prstGeom>
          <a:solidFill>
            <a:srgbClr val="898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ound Single Corner 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717533" y="3438135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AFA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62" y="775379"/>
            <a:ext cx="1841508" cy="2377220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7743825" y="2990850"/>
            <a:ext cx="4305935" cy="3105150"/>
          </a:xfrm>
        </p:spPr>
        <p:txBody>
          <a:bodyPr vert="horz" lIns="91440" tIns="45720" rIns="91440" bIns="45720" rtlCol="0" anchor="ctr">
            <a:normAutofit fontScale="80000"/>
          </a:bodyPr>
          <a:lstStyle/>
          <a:p>
            <a:pPr marL="0" indent="0" algn="ctr">
              <a:buNone/>
            </a:pPr>
            <a:r>
              <a:rPr lang="es-ES" altLang="fr-FR" dirty="0">
                <a:solidFill>
                  <a:srgbClr val="0099FF"/>
                </a:solidFill>
                <a:latin typeface="+mj-lt"/>
              </a:rPr>
              <a:t>Le groupe panmagique est le groupe des permutations des 16 cases qui transforment tout carré panmagique en un carré panmagique.</a:t>
            </a:r>
            <a:endParaRPr lang="es-ES" altLang="fr-FR" dirty="0">
              <a:solidFill>
                <a:srgbClr val="0099FF"/>
              </a:solidFill>
              <a:latin typeface="+mj-lt"/>
            </a:endParaRPr>
          </a:p>
          <a:p>
            <a:pPr marL="0" indent="0" algn="ctr">
              <a:buNone/>
            </a:pPr>
            <a:endParaRPr lang="fr-FR" dirty="0">
              <a:solidFill>
                <a:srgbClr val="0099F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s-ES" altLang="fr-FR" dirty="0">
                <a:solidFill>
                  <a:srgbClr val="0099FF"/>
                </a:solidFill>
                <a:latin typeface="+mj-lt"/>
              </a:rPr>
              <a:t>Des définitions analogues pour d’autres configurations magiques.</a:t>
            </a:r>
            <a:endParaRPr lang="es-ES" altLang="fr-FR" dirty="0">
              <a:solidFill>
                <a:srgbClr val="0099FF"/>
              </a:solidFill>
              <a:latin typeface="+mj-lt"/>
            </a:endParaRPr>
          </a:p>
        </p:txBody>
      </p:sp>
      <p:sp>
        <p:nvSpPr>
          <p:cNvPr id="34" name="Rectangle: Top Corners Rounded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7052315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7856387" y="2666736"/>
            <a:ext cx="1597456" cy="0"/>
          </a:xfrm>
          <a:prstGeom prst="line">
            <a:avLst/>
          </a:prstGeom>
          <a:ln w="508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97" y="3578457"/>
            <a:ext cx="1570535" cy="23772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0" y="887095"/>
            <a:ext cx="4332605" cy="21971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90" b="1" dirty="0" err="1">
                <a:solidFill>
                  <a:srgbClr val="00FF99"/>
                </a:solidFill>
                <a:latin typeface="+mn-lt"/>
              </a:rPr>
              <a:t>T</a:t>
            </a:r>
            <a:r>
              <a:rPr lang="es-ES" altLang="en-US" sz="4890" b="1" dirty="0" err="1">
                <a:solidFill>
                  <a:srgbClr val="00FF99"/>
                </a:solidFill>
                <a:latin typeface="+mn-lt"/>
              </a:rPr>
              <a:t>hé</a:t>
            </a:r>
            <a:r>
              <a:rPr lang="en-US" sz="4890" b="1" dirty="0" err="1">
                <a:solidFill>
                  <a:srgbClr val="00FF99"/>
                </a:solidFill>
                <a:latin typeface="+mn-lt"/>
              </a:rPr>
              <a:t>or</a:t>
            </a:r>
            <a:r>
              <a:rPr lang="es-ES" altLang="en-US" sz="4890" b="1" dirty="0" err="1">
                <a:solidFill>
                  <a:srgbClr val="00FF99"/>
                </a:solidFill>
                <a:latin typeface="+mn-lt"/>
              </a:rPr>
              <a:t>è</a:t>
            </a:r>
            <a:r>
              <a:rPr lang="en-US" sz="4890" b="1" dirty="0" err="1">
                <a:solidFill>
                  <a:srgbClr val="00FF99"/>
                </a:solidFill>
                <a:latin typeface="+mn-lt"/>
              </a:rPr>
              <a:t>m</a:t>
            </a:r>
            <a:r>
              <a:rPr lang="es-ES" altLang="en-US" sz="4890" b="1" dirty="0" err="1">
                <a:solidFill>
                  <a:srgbClr val="00FF99"/>
                </a:solidFill>
                <a:latin typeface="+mn-lt"/>
              </a:rPr>
              <a:t>e</a:t>
            </a:r>
            <a:r>
              <a:rPr lang="en-US" sz="4890" b="1" dirty="0">
                <a:solidFill>
                  <a:srgbClr val="00FF99"/>
                </a:solidFill>
                <a:latin typeface="+mn-lt"/>
              </a:rPr>
              <a:t> </a:t>
            </a:r>
            <a:br>
              <a:rPr lang="en-US" sz="489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n-US" sz="311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(Narayana Pandit, </a:t>
            </a:r>
            <a:br>
              <a:rPr lang="en-US" sz="311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n-US" sz="311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B. Rosser &amp; R. Walker, </a:t>
            </a:r>
            <a:br>
              <a:rPr lang="en-US" sz="311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</a:br>
            <a:r>
              <a:rPr lang="en-US" sz="311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W. Müller, A. N.)</a:t>
            </a:r>
            <a:r>
              <a:rPr lang="es-ES" altLang="en-US" sz="3110" b="1" kern="1200" dirty="0">
                <a:solidFill>
                  <a:srgbClr val="00FF99"/>
                </a:solidFill>
                <a:latin typeface="+mn-lt"/>
                <a:ea typeface="+mj-ea"/>
                <a:cs typeface="+mj-cs"/>
              </a:rPr>
              <a:t>:</a:t>
            </a:r>
            <a:endParaRPr lang="es-ES" altLang="en-US" sz="3110" b="1" kern="1200" dirty="0">
              <a:solidFill>
                <a:srgbClr val="00FF99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005" y="4170680"/>
            <a:ext cx="4021455" cy="2066925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s-ES" altLang="fr-FR" sz="2400" dirty="0">
                <a:solidFill>
                  <a:srgbClr val="0099FF"/>
                </a:solidFill>
                <a:latin typeface="+mj-lt"/>
              </a:rPr>
              <a:t>Le groupe panmagique du carré </a:t>
            </a:r>
            <a:r>
              <a:rPr lang="fr-FR" sz="2400" dirty="0">
                <a:solidFill>
                  <a:srgbClr val="0099FF"/>
                </a:solidFill>
                <a:latin typeface="+mj-lt"/>
              </a:rPr>
              <a:t>4x4 </a:t>
            </a:r>
            <a:r>
              <a:rPr lang="es-ES" altLang="fr-FR" sz="2400" dirty="0">
                <a:solidFill>
                  <a:srgbClr val="0099FF"/>
                </a:solidFill>
                <a:latin typeface="+mj-lt"/>
              </a:rPr>
              <a:t>est d’ordre</a:t>
            </a:r>
            <a:r>
              <a:rPr lang="fr-FR" sz="2400" dirty="0">
                <a:solidFill>
                  <a:srgbClr val="0099FF"/>
                </a:solidFill>
                <a:latin typeface="+mj-lt"/>
              </a:rPr>
              <a:t> 384</a:t>
            </a:r>
            <a:r>
              <a:rPr lang="es-ES" altLang="fr-FR" sz="2400" dirty="0">
                <a:solidFill>
                  <a:srgbClr val="0099FF"/>
                </a:solidFill>
                <a:latin typeface="+mj-lt"/>
              </a:rPr>
              <a:t>.  Il est (naturellement) isomorphe au groupe des symétries de l’hypercube.</a:t>
            </a:r>
            <a:endParaRPr lang="es-ES" altLang="fr-FR" sz="2400" dirty="0">
              <a:solidFill>
                <a:srgbClr val="0099FF"/>
              </a:solidFill>
              <a:latin typeface="+mj-lt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Sin títul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6390" y="321310"/>
            <a:ext cx="6113780" cy="6179185"/>
          </a:xfrm>
          <a:prstGeom prst="rect">
            <a:avLst/>
          </a:prstGeom>
        </p:spPr>
      </p:pic>
      <p:pic>
        <p:nvPicPr>
          <p:cNvPr id="4" name="Imagen 3" descr="lakshm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05" y="1482090"/>
            <a:ext cx="3866515" cy="38468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75385" y="409074"/>
            <a:ext cx="9124749" cy="215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800" dirty="0">
                <a:solidFill>
                  <a:srgbClr val="1D3A56"/>
                </a:solidFill>
              </a:rPr>
              <a:t>Narayana Pandit (Gaṇitakaumudī, 1356)</a:t>
            </a:r>
            <a:r>
              <a:rPr lang="es-CL" sz="3800" dirty="0">
                <a:solidFill>
                  <a:srgbClr val="002060"/>
                </a:solidFill>
              </a:rPr>
              <a:t> </a:t>
            </a:r>
            <a:endParaRPr lang="es-CL" sz="3800" dirty="0">
              <a:solidFill>
                <a:srgbClr val="002060"/>
              </a:solidFill>
            </a:endParaRPr>
          </a:p>
          <a:p>
            <a:r>
              <a:rPr lang="es-ES" altLang="fr-FR" sz="3200" dirty="0">
                <a:solidFill>
                  <a:srgbClr val="66C3DB"/>
                </a:solidFill>
              </a:rPr>
              <a:t>Il e</a:t>
            </a:r>
            <a:r>
              <a:rPr lang="fr-FR" sz="3200" dirty="0">
                <a:solidFill>
                  <a:srgbClr val="66C3DB"/>
                </a:solidFill>
              </a:rPr>
              <a:t>xiste 384 </a:t>
            </a:r>
            <a:r>
              <a:rPr lang="es-ES" sz="3200" dirty="0">
                <a:solidFill>
                  <a:srgbClr val="66C3DB"/>
                </a:solidFill>
              </a:rPr>
              <a:t>carrés panmagiques</a:t>
            </a:r>
            <a:r>
              <a:rPr lang="fr-FR" sz="3200" dirty="0">
                <a:solidFill>
                  <a:srgbClr val="66C3DB"/>
                </a:solidFill>
              </a:rPr>
              <a:t> 4x4</a:t>
            </a:r>
            <a:r>
              <a:rPr lang="es-ES" altLang="fr-FR" sz="3200" dirty="0">
                <a:solidFill>
                  <a:srgbClr val="66C3DB"/>
                </a:solidFill>
              </a:rPr>
              <a:t> ; ils peuvent tous être obtenus par des mouvements d’un cheval d’échecs avec des contraintes.</a:t>
            </a:r>
            <a:endParaRPr lang="es-CL" sz="3200" dirty="0">
              <a:solidFill>
                <a:srgbClr val="66C3DB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7865" y="4765675"/>
            <a:ext cx="10403840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CL" sz="3200" dirty="0">
                <a:solidFill>
                  <a:srgbClr val="893330"/>
                </a:solidFill>
              </a:rPr>
              <a:t>À lire</a:t>
            </a:r>
            <a:r>
              <a:rPr lang="es-CL" sz="3200" dirty="0">
                <a:solidFill>
                  <a:srgbClr val="893330"/>
                </a:solidFill>
              </a:rPr>
              <a:t> !</a:t>
            </a:r>
            <a:endParaRPr lang="es-CL" sz="3200" dirty="0">
              <a:solidFill>
                <a:srgbClr val="893330"/>
              </a:solidFill>
            </a:endParaRPr>
          </a:p>
          <a:p>
            <a:r>
              <a:rPr lang="es-CL" sz="2800" dirty="0">
                <a:solidFill>
                  <a:srgbClr val="E13E2B"/>
                </a:solidFill>
              </a:rPr>
              <a:t>- </a:t>
            </a:r>
            <a:r>
              <a:rPr lang="fr-FR" sz="2800" dirty="0">
                <a:solidFill>
                  <a:srgbClr val="E13E2B"/>
                </a:solidFill>
              </a:rPr>
              <a:t>L</a:t>
            </a:r>
            <a:r>
              <a:rPr lang="es-ES" sz="2800" dirty="0">
                <a:solidFill>
                  <a:srgbClr val="E13E2B"/>
                </a:solidFill>
              </a:rPr>
              <a:t>es carrés magiques</a:t>
            </a:r>
            <a:r>
              <a:rPr lang="es-ES" altLang="fr-FR" sz="2800" dirty="0">
                <a:solidFill>
                  <a:srgbClr val="E13E2B"/>
                </a:solidFill>
              </a:rPr>
              <a:t> </a:t>
            </a:r>
            <a:r>
              <a:rPr lang="fr-FR" sz="2800" dirty="0">
                <a:solidFill>
                  <a:srgbClr val="E13E2B"/>
                </a:solidFill>
              </a:rPr>
              <a:t>de </a:t>
            </a:r>
            <a:r>
              <a:rPr lang="fr-FR" sz="2800" dirty="0" err="1">
                <a:solidFill>
                  <a:srgbClr val="E13E2B"/>
                </a:solidFill>
              </a:rPr>
              <a:t>Narayana</a:t>
            </a:r>
            <a:r>
              <a:rPr lang="fr-FR" sz="2800" dirty="0">
                <a:solidFill>
                  <a:srgbClr val="E13E2B"/>
                </a:solidFill>
              </a:rPr>
              <a:t> </a:t>
            </a:r>
            <a:r>
              <a:rPr lang="es-CL" sz="2800" dirty="0">
                <a:solidFill>
                  <a:srgbClr val="E13E2B"/>
                </a:solidFill>
              </a:rPr>
              <a:t>(Gautami Bhowmik).</a:t>
            </a:r>
            <a:endParaRPr lang="es-CL" sz="2800" dirty="0">
              <a:solidFill>
                <a:srgbClr val="E13E2B"/>
              </a:solidFill>
            </a:endParaRPr>
          </a:p>
          <a:p>
            <a:r>
              <a:rPr lang="es-CL" sz="2800" dirty="0">
                <a:solidFill>
                  <a:srgbClr val="E13E2B"/>
                </a:solidFill>
              </a:rPr>
              <a:t>- </a:t>
            </a:r>
            <a:r>
              <a:rPr lang="es-ES" altLang="es-CL" sz="2800" dirty="0">
                <a:solidFill>
                  <a:srgbClr val="E13E2B"/>
                </a:solidFill>
              </a:rPr>
              <a:t>Des carrés magiques en cadeaux</a:t>
            </a:r>
            <a:r>
              <a:rPr lang="fr-FR" sz="2800" dirty="0">
                <a:solidFill>
                  <a:srgbClr val="E13E2B"/>
                </a:solidFill>
              </a:rPr>
              <a:t> </a:t>
            </a:r>
            <a:r>
              <a:rPr lang="es-CL" sz="2800" dirty="0">
                <a:solidFill>
                  <a:srgbClr val="E13E2B"/>
                </a:solidFill>
              </a:rPr>
              <a:t>(A. N.).</a:t>
            </a:r>
            <a:endParaRPr lang="es-CL" sz="2800" dirty="0">
              <a:solidFill>
                <a:srgbClr val="E13E2B"/>
              </a:solidFill>
            </a:endParaRPr>
          </a:p>
          <a:p>
            <a:r>
              <a:rPr lang="es-ES" altLang="es-CL" sz="2800" dirty="0">
                <a:solidFill>
                  <a:srgbClr val="E13E2B"/>
                </a:solidFill>
              </a:rPr>
              <a:t>- Le carré magique de Khajuraho est un hypercube (A. N.).</a:t>
            </a:r>
            <a:endParaRPr lang="es-ES" altLang="es-CL" sz="2800" dirty="0">
              <a:solidFill>
                <a:srgbClr val="E13E2B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75" y="147093"/>
            <a:ext cx="1675566" cy="2529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 descr="52774158_2124781051131439_506797662662557696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28925"/>
            <a:ext cx="10732770" cy="166941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-676275" y="0"/>
            <a:ext cx="7612380" cy="1510665"/>
          </a:xfrm>
          <a:prstGeom prst="ellipse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n-US" sz="4000" b="1" dirty="0" err="1">
                <a:latin typeface="+mj-lt"/>
                <a:ea typeface="+mj-ea"/>
                <a:cs typeface="+mj-cs"/>
              </a:rPr>
              <a:t>Un au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tr</a:t>
            </a:r>
            <a:r>
              <a:rPr lang="es-ES" altLang="en-US" sz="4000" b="1" dirty="0" err="1">
                <a:latin typeface="+mj-lt"/>
                <a:ea typeface="+mj-ea"/>
                <a:cs typeface="+mj-cs"/>
              </a:rPr>
              <a:t>e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algorit</a:t>
            </a:r>
            <a:r>
              <a:rPr lang="es-ES" altLang="en-US" sz="4000" b="1" dirty="0" err="1">
                <a:latin typeface="+mj-lt"/>
                <a:ea typeface="+mj-ea"/>
                <a:cs typeface="+mj-cs"/>
              </a:rPr>
              <a:t>hme</a:t>
            </a:r>
            <a:endParaRPr lang="es-ES" altLang="en-US" sz="3500" b="1" kern="1200" dirty="0" err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135890" y="1857375"/>
            <a:ext cx="4695190" cy="3955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1" indent="-228600">
              <a:lnSpc>
                <a:spcPct val="100000"/>
              </a:lnSpc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lang="es-ES" altLang="fr-FR" sz="2400" dirty="0">
                <a:solidFill>
                  <a:srgbClr val="FFFFFF"/>
                </a:solidFill>
              </a:rPr>
              <a:t>Mettez</a:t>
            </a:r>
            <a:r>
              <a:rPr lang="fr-FR" sz="2400" dirty="0">
                <a:solidFill>
                  <a:srgbClr val="FFFFFF"/>
                </a:solidFill>
              </a:rPr>
              <a:t> 16 </a:t>
            </a:r>
            <a:r>
              <a:rPr lang="es-ES" altLang="fr-FR" sz="2400" dirty="0">
                <a:solidFill>
                  <a:srgbClr val="FFFFFF"/>
                </a:solidFill>
              </a:rPr>
              <a:t>à n’importe quelle place et 1 à la place opposée</a:t>
            </a:r>
            <a:r>
              <a:rPr lang="fr-FR" sz="2400" dirty="0">
                <a:solidFill>
                  <a:srgbClr val="FFFFFF"/>
                </a:solidFill>
              </a:rPr>
              <a:t>.</a:t>
            </a:r>
            <a:endParaRPr lang="fr-FR" sz="2400" dirty="0">
              <a:solidFill>
                <a:srgbClr val="FFFFFF"/>
              </a:solidFill>
            </a:endParaRPr>
          </a:p>
          <a:p>
            <a:pPr marL="228600" lvl="1" indent="0">
              <a:lnSpc>
                <a:spcPct val="100000"/>
              </a:lnSpc>
              <a:spcAft>
                <a:spcPts val="600"/>
              </a:spcAft>
              <a:buFont typeface="Arial" panose="020B0604020202090204" pitchFamily="34" charset="0"/>
              <a:buNone/>
            </a:pPr>
            <a:endParaRPr lang="fr-FR" sz="2400" dirty="0">
              <a:solidFill>
                <a:srgbClr val="FFFFFF"/>
              </a:solidFill>
            </a:endParaRPr>
          </a:p>
          <a:p>
            <a:pPr lvl="1" indent="-228600">
              <a:lnSpc>
                <a:spcPct val="100000"/>
              </a:lnSpc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lang="es-ES" altLang="fr-FR" sz="2400" dirty="0">
                <a:solidFill>
                  <a:srgbClr val="FFFFFF"/>
                </a:solidFill>
              </a:rPr>
              <a:t>Mettez</a:t>
            </a:r>
            <a:r>
              <a:rPr lang="fr-FR" sz="2400" dirty="0">
                <a:solidFill>
                  <a:srgbClr val="FFFFFF"/>
                </a:solidFill>
              </a:rPr>
              <a:t> 12, 14 </a:t>
            </a:r>
            <a:r>
              <a:rPr lang="es-ES" altLang="fr-FR" sz="2400" dirty="0">
                <a:solidFill>
                  <a:srgbClr val="FFFFFF"/>
                </a:solidFill>
              </a:rPr>
              <a:t>et</a:t>
            </a:r>
            <a:r>
              <a:rPr lang="fr-FR" sz="2400" dirty="0">
                <a:solidFill>
                  <a:srgbClr val="FFFFFF"/>
                </a:solidFill>
              </a:rPr>
              <a:t> 15 </a:t>
            </a:r>
            <a:r>
              <a:rPr lang="es-ES" altLang="fr-FR" sz="2400" dirty="0">
                <a:solidFill>
                  <a:srgbClr val="FFFFFF"/>
                </a:solidFill>
              </a:rPr>
              <a:t>dans trois des quatre places voisines      de celle de 1. </a:t>
            </a:r>
            <a:endParaRPr lang="es-ES" altLang="fr-FR" sz="2400" dirty="0">
              <a:solidFill>
                <a:srgbClr val="FFFFFF"/>
              </a:solidFill>
            </a:endParaRPr>
          </a:p>
          <a:p>
            <a:pPr marL="228600" lvl="1" indent="0">
              <a:lnSpc>
                <a:spcPct val="100000"/>
              </a:lnSpc>
              <a:spcAft>
                <a:spcPts val="600"/>
              </a:spcAft>
              <a:buFont typeface="Arial" panose="020B0604020202090204" pitchFamily="34" charset="0"/>
              <a:buNone/>
            </a:pPr>
            <a:endParaRPr lang="fr-FR" sz="2400" dirty="0">
              <a:solidFill>
                <a:srgbClr val="FFFFFF"/>
              </a:solidFill>
            </a:endParaRPr>
          </a:p>
          <a:p>
            <a:pPr lvl="1" indent="-228600">
              <a:lnSpc>
                <a:spcPct val="100000"/>
              </a:lnSpc>
              <a:spcAft>
                <a:spcPts val="600"/>
              </a:spcAft>
              <a:buFont typeface="Arial" panose="020B0604020202090204" pitchFamily="34" charset="0"/>
              <a:buChar char="•"/>
            </a:pPr>
            <a:r>
              <a:rPr lang="fr-FR" sz="2400" dirty="0">
                <a:solidFill>
                  <a:srgbClr val="FFFFFF"/>
                </a:solidFill>
              </a:rPr>
              <a:t>Com</a:t>
            </a:r>
            <a:r>
              <a:rPr lang="es-ES" altLang="fr-FR" sz="2400" dirty="0">
                <a:solidFill>
                  <a:srgbClr val="FFFFFF"/>
                </a:solidFill>
              </a:rPr>
              <a:t>plétez le carré pour       qu’il devienne panmagique      (le choix est unique).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5818910" y="2624448"/>
          <a:ext cx="6044540" cy="345571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548105"/>
                <a:gridCol w="1481321"/>
                <a:gridCol w="1533793"/>
                <a:gridCol w="1481321"/>
              </a:tblGrid>
              <a:tr h="987348">
                <a:tc>
                  <a:txBody>
                    <a:bodyPr/>
                    <a:lstStyle/>
                    <a:p>
                      <a:pPr algn="ctr"/>
                      <a:r>
                        <a:rPr lang="es-CL" sz="2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  <a:endParaRPr lang="es-CL" sz="2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76280" marT="176280" marB="1762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</a:t>
                      </a:r>
                      <a:endParaRPr lang="es-CL" sz="2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76280" marT="176280" marB="1762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</a:t>
                      </a:r>
                      <a:endParaRPr lang="es-CL" sz="2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76280" marT="176280" marB="1762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3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</a:t>
                      </a:r>
                      <a:endParaRPr lang="es-CL" sz="23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76280" marT="176280" marB="17628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</a:tr>
              <a:tr h="822790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(s-a)+n</a:t>
                      </a:r>
                      <a:endParaRPr lang="es-C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(s-b)-n</a:t>
                      </a:r>
                      <a:endParaRPr lang="es-C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(s-c)+n</a:t>
                      </a:r>
                      <a:endParaRPr lang="es-CL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(s-d)-n</a:t>
                      </a:r>
                      <a:endParaRPr lang="es-CL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</a:tr>
              <a:tr h="822790">
                <a:tc>
                  <a:txBody>
                    <a:bodyPr/>
                    <a:lstStyle/>
                    <a:p>
                      <a:pPr algn="ctr"/>
                      <a:r>
                        <a:rPr lang="es-C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s-c</a:t>
                      </a:r>
                      <a:endParaRPr lang="es-CL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s-d</a:t>
                      </a:r>
                      <a:endParaRPr lang="es-C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s-a</a:t>
                      </a:r>
                      <a:endParaRPr lang="es-C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s-b</a:t>
                      </a:r>
                      <a:endParaRPr lang="es-C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</a:tr>
              <a:tr h="822790">
                <a:tc>
                  <a:txBody>
                    <a:bodyPr/>
                    <a:lstStyle/>
                    <a:p>
                      <a:pPr algn="ctr"/>
                      <a:r>
                        <a:rPr lang="es-C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c-n</a:t>
                      </a:r>
                      <a:endParaRPr lang="es-CL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d+n</a:t>
                      </a:r>
                      <a:endParaRPr lang="es-CL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a-n</a:t>
                      </a:r>
                      <a:endParaRPr lang="es-CL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b+n</a:t>
                      </a:r>
                      <a:endParaRPr lang="es-CL" sz="2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93800" marR="152776" marT="152776" marB="15277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Imagen 4" descr="Yantra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19050"/>
            <a:ext cx="6919595" cy="6875145"/>
          </a:xfrm>
          <a:prstGeom prst="rect">
            <a:avLst/>
          </a:prstGeom>
        </p:spPr>
      </p:pic>
      <p:sp>
        <p:nvSpPr>
          <p:cNvPr id="6" name="Cuadro de texto 5"/>
          <p:cNvSpPr txBox="1"/>
          <p:nvPr/>
        </p:nvSpPr>
        <p:spPr>
          <a:xfrm>
            <a:off x="7127875" y="788035"/>
            <a:ext cx="4930140" cy="5507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s-ES" altLang="en-US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On the construction of the SRI YANTRA</a:t>
            </a:r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es-ES" altLang="en-US" sz="4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ALESSANDRO CHIODO</a:t>
            </a:r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  <a:p>
            <a:pPr algn="ctr"/>
            <a:r>
              <a:rPr lang="es-ES" altLang="en-US" sz="44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CRAS, 2021</a:t>
            </a:r>
            <a:endParaRPr lang="es-ES" altLang="en-US" sz="440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  <a:alpha val="100000"/>
                    </a:schemeClr>
                  </a:gs>
                </a:gsLst>
                <a:lin ang="2700000" scaled="0"/>
              </a:gradFill>
              <a:effectLst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7" y="643467"/>
            <a:ext cx="10036425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7" y="643467"/>
            <a:ext cx="10036425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71" y="468977"/>
            <a:ext cx="9197980" cy="3539066"/>
          </a:xfrm>
          <a:prstGeom prst="rect">
            <a:avLst/>
          </a:prstGeom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1600200" y="4269282"/>
            <a:ext cx="8991600" cy="1264762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fr-FR" sz="40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Création de nouveaux carrés panmagiques  par des permutations des cases.</a:t>
            </a:r>
            <a:endParaRPr lang="en-US" sz="4000" kern="1200" dirty="0">
              <a:solidFill>
                <a:srgbClr val="40404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26073" y="46657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transforma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tio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ord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3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Sin títul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2520315"/>
            <a:ext cx="11547475" cy="41325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26073" y="46657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transforma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tio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ord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6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2" y="2509911"/>
            <a:ext cx="11112077" cy="399763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1810" y="518160"/>
            <a:ext cx="11154410" cy="930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transforma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tio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ord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8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2" y="2509911"/>
            <a:ext cx="11112077" cy="399763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392430" y="1828800"/>
            <a:ext cx="3294380" cy="320103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n-US" sz="28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L’hypercube et ses symétries</a:t>
            </a:r>
            <a:endParaRPr lang="es-ES" altLang="en-US" sz="2800" b="1" dirty="0" err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4038600" y="1303768"/>
          <a:ext cx="7188200" cy="424707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97050"/>
                <a:gridCol w="1797050"/>
                <a:gridCol w="1797050"/>
                <a:gridCol w="1797050"/>
              </a:tblGrid>
              <a:tr h="1061769"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0000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0001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0011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0010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</a:tr>
              <a:tr h="1061769"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0100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0101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0111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0110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</a:tr>
              <a:tr h="1061769"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1100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1101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1111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1110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</a:tr>
              <a:tr h="1061769"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1000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1001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1011</a:t>
                      </a:r>
                      <a:endParaRPr lang="es-CL" sz="3100" b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31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1010</a:t>
                      </a:r>
                      <a:endParaRPr lang="es-CL" sz="31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451885" marR="271131" marT="271131" marB="2711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28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18469" y="64002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373380" y="914400"/>
            <a:ext cx="4067810" cy="241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h</a:t>
            </a:r>
            <a:r>
              <a:rPr lang="es-ES" alt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percub</a:t>
            </a:r>
            <a:r>
              <a:rPr lang="es-ES" alt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</a:t>
            </a:r>
            <a:r>
              <a:rPr lang="es-ES" alt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agique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alt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Khajuraho</a:t>
            </a:r>
            <a:r>
              <a:rPr lang="es-ES" alt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91126" y="342893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  <p:pic>
        <p:nvPicPr>
          <p:cNvPr id="3" name="Imagen 2" descr="14265445488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5" y="3693160"/>
            <a:ext cx="4222750" cy="237553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" y="95250"/>
            <a:ext cx="11793855" cy="602932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492760" y="6278245"/>
            <a:ext cx="11289665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s-E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Les 52 combinaisons du Chautisa Yantra  sur l’hypercube.</a:t>
            </a:r>
            <a:endParaRPr lang="es-ES" altLang="en-US" sz="28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FFFF"/>
                </a:solidFill>
              </a:rPr>
              <a:t>La </a:t>
            </a:r>
            <a:r>
              <a:rPr lang="es-CL" dirty="0" err="1">
                <a:solidFill>
                  <a:srgbClr val="FFFFFF"/>
                </a:solidFill>
              </a:rPr>
              <a:t>structur</a:t>
            </a:r>
            <a:r>
              <a:rPr lang="es-ES" altLang="es-CL" dirty="0" err="1">
                <a:solidFill>
                  <a:srgbClr val="FFFFFF"/>
                </a:solidFill>
              </a:rPr>
              <a:t>e</a:t>
            </a:r>
            <a:r>
              <a:rPr lang="es-CL" dirty="0">
                <a:solidFill>
                  <a:srgbClr val="FFFFFF"/>
                </a:solidFill>
              </a:rPr>
              <a:t> </a:t>
            </a:r>
            <a:r>
              <a:rPr lang="es-CL" dirty="0" err="1">
                <a:solidFill>
                  <a:srgbClr val="FFFFFF"/>
                </a:solidFill>
              </a:rPr>
              <a:t>alg</a:t>
            </a:r>
            <a:r>
              <a:rPr lang="es-ES" altLang="es-CL" dirty="0" err="1">
                <a:solidFill>
                  <a:srgbClr val="FFFFFF"/>
                </a:solidFill>
              </a:rPr>
              <a:t>ébrique</a:t>
            </a:r>
            <a:endParaRPr lang="es-ES" altLang="es-CL" dirty="0" err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</p:nvPr>
        </p:nvGraphicFramePr>
        <p:xfrm>
          <a:off x="5131435" y="471170"/>
          <a:ext cx="6719570" cy="5885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8pajfroh0yk21 cop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34875" cy="693229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169545" y="482600"/>
            <a:ext cx="11899900" cy="6375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s-E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Le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Sri Yantra est un diagramme de m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ditation tantrique</a:t>
            </a:r>
            <a:r>
              <a:rPr lang="es-E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constitu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de neuf triangles imbriqu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 autour d'un point central, le bindu. Les 4 triangles qui pointent en haut repr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sentent Shiva avec son 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nergie qui monte. Les 5 triangles qui pointent en bas repr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sentent Shakti ou Lalit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ā</a:t>
            </a:r>
            <a:r>
              <a:rPr lang="es-E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avec son 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nergie qui descend. C'est un couple d'oppos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 unis dans le bindu. Comme il comporte neuf triangles, il est parfois appel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Navayoni Chakra.</a:t>
            </a:r>
            <a:endParaRPr lang="en-US" altLang="es-ES" sz="30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endParaRPr lang="en-US" altLang="es-ES" sz="30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Les neuf triangles sont entrelac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 et forment 43 petits triangles dans un 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seau symbolique du cosmos tout entier ou une matrice symbolique de la cr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ation. Ensemble, ils expriment l'Advaita ou non-dualit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. Quand on va vers l'ext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rieur, on voit que les triangles sont entour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s par une fleur de lotus de huit p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tales, puis une autre de seize p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tales, et un carr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sym</a:t>
            </a:r>
            <a:r>
              <a:rPr lang="es-E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-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bolisant la Terre et ressemblant à un temple carr</a:t>
            </a:r>
            <a:r>
              <a:rPr lang="en-US" altLang="en-U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é</a:t>
            </a:r>
            <a:r>
              <a:rPr lang="en-US" altLang="es-ES" sz="3000" b="1">
                <a:solidFill>
                  <a:schemeClr val="bg1"/>
                </a:solidFill>
                <a:latin typeface="Apple Chancery" panose="03020702040506060504" charset="0"/>
                <a:cs typeface="Apple Chancery" panose="03020702040506060504" charset="0"/>
                <a:sym typeface="+mn-ea"/>
              </a:rPr>
              <a:t> avec quatre portes.</a:t>
            </a:r>
            <a:endParaRPr lang="en-US" altLang="es-ES" sz="3000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ctr"/>
            <a:endParaRPr lang="en-US" altLang="es-ES" b="1">
              <a:solidFill>
                <a:schemeClr val="bg1"/>
              </a:solidFill>
              <a:latin typeface="Apple Chancery" panose="03020702040506060504" charset="0"/>
              <a:cs typeface="Apple Chancery" panose="03020702040506060504" charset="0"/>
              <a:sym typeface="+mn-ea"/>
            </a:endParaRPr>
          </a:p>
          <a:p>
            <a:pPr algn="r"/>
            <a:endParaRPr lang="es-ES" altLang="en-US" sz="3000">
              <a:solidFill>
                <a:schemeClr val="bg1"/>
              </a:solidFill>
              <a:sym typeface="+mn-ea"/>
            </a:endParaRPr>
          </a:p>
          <a:p>
            <a:endParaRPr lang="es-ES" altLang="en-US" sz="30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islamic pattern wallpaper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7" b="11466"/>
          <a:stretch>
            <a:fillRect/>
          </a:stretch>
        </p:blipFill>
        <p:spPr bwMode="auto">
          <a:xfrm>
            <a:off x="20" y="890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93671" y="625033"/>
            <a:ext cx="6319777" cy="5625296"/>
          </a:xfrm>
          <a:prstGeom prst="rect">
            <a:avLst/>
          </a:prstGeom>
          <a:solidFill>
            <a:srgbClr val="A50021">
              <a:alpha val="823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3130108" y="843615"/>
          <a:ext cx="5811875" cy="517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375"/>
                <a:gridCol w="1162375"/>
                <a:gridCol w="1162375"/>
                <a:gridCol w="1162375"/>
                <a:gridCol w="1162375"/>
              </a:tblGrid>
              <a:tr h="1034154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 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11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24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7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20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3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4154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4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12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25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8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16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4154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17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5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13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21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9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4154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10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18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1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14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22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34154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23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6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19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 2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    15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Imagen 1" descr="c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95" y="624840"/>
            <a:ext cx="6319520" cy="5604510"/>
          </a:xfrm>
          <a:prstGeom prst="rect">
            <a:avLst/>
          </a:prstGeom>
        </p:spPr>
      </p:pic>
      <p:sp>
        <p:nvSpPr>
          <p:cNvPr id="5" name="CuadroTexto 1"/>
          <p:cNvSpPr txBox="1"/>
          <p:nvPr/>
        </p:nvSpPr>
        <p:spPr>
          <a:xfrm>
            <a:off x="111760" y="2089150"/>
            <a:ext cx="2656205" cy="252285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</a:t>
            </a:r>
            <a:r>
              <a:rPr lang="es-ES" altLang="en-US" sz="2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 carrés panmagiques</a:t>
            </a:r>
            <a:r>
              <a:rPr lang="en-US" sz="2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5x5</a:t>
            </a:r>
            <a:endParaRPr lang="en-US" sz="2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20040" y="4756785"/>
            <a:ext cx="11496675" cy="930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 re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</a:t>
            </a:r>
            <a:r>
              <a:rPr lang="es-ES" alt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tions</a:t>
            </a: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lé</a:t>
            </a:r>
            <a:r>
              <a:rPr 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menta</a:t>
            </a:r>
            <a:r>
              <a:rPr lang="es-ES" altLang="en-US" sz="5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ires</a:t>
            </a:r>
            <a:endParaRPr lang="es-ES" altLang="en-US" sz="5400" kern="1200" dirty="0" err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28722"/>
            <a:ext cx="11496821" cy="2155654"/>
          </a:xfrm>
          <a:prstGeom prst="rect">
            <a:avLst/>
          </a:prstGeom>
        </p:spPr>
      </p:pic>
      <p:cxnSp>
        <p:nvCxnSpPr>
          <p:cNvPr id="15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79550" y="5738691"/>
            <a:ext cx="921575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Henri Poincaré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F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0565"/>
            <a:ext cx="12192000" cy="46970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Sin títul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186815"/>
            <a:ext cx="9709785" cy="448437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905" y="2522855"/>
            <a:ext cx="12188825" cy="20891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1985" y="2265680"/>
            <a:ext cx="5782945" cy="282448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fr-FR" sz="3600" b="1" dirty="0">
                <a:solidFill>
                  <a:srgbClr val="FFAC00"/>
                </a:solidFill>
              </a:rPr>
              <a:t>F</a:t>
            </a:r>
            <a:r>
              <a:rPr lang="es-ES" altLang="fr-FR" sz="3600" b="1" dirty="0">
                <a:solidFill>
                  <a:srgbClr val="FFAC00"/>
                </a:solidFill>
              </a:rPr>
              <a:t>o</a:t>
            </a:r>
            <a:r>
              <a:rPr lang="fr-FR" sz="3600" b="1" dirty="0">
                <a:solidFill>
                  <a:srgbClr val="FFAC00"/>
                </a:solidFill>
              </a:rPr>
              <a:t>rmul</a:t>
            </a:r>
            <a:r>
              <a:rPr lang="es-ES" altLang="fr-FR" sz="3600" b="1" dirty="0">
                <a:solidFill>
                  <a:srgbClr val="FFAC00"/>
                </a:solidFill>
              </a:rPr>
              <a:t>e de </a:t>
            </a:r>
            <a:r>
              <a:rPr lang="fr-FR" sz="3600" b="1" dirty="0">
                <a:solidFill>
                  <a:srgbClr val="FFAC00"/>
                </a:solidFill>
              </a:rPr>
              <a:t> </a:t>
            </a:r>
            <a:br>
              <a:rPr lang="fr-FR" sz="3600" b="1" dirty="0">
                <a:solidFill>
                  <a:srgbClr val="FFAC00"/>
                </a:solidFill>
              </a:rPr>
            </a:br>
            <a:r>
              <a:rPr lang="fr-FR" sz="3600" b="1" dirty="0">
                <a:solidFill>
                  <a:srgbClr val="FFAC00"/>
                </a:solidFill>
              </a:rPr>
              <a:t>de la </a:t>
            </a:r>
            <a:r>
              <a:rPr lang="fr-FR" sz="3600" b="1" dirty="0" err="1">
                <a:solidFill>
                  <a:srgbClr val="FFAC00"/>
                </a:solidFill>
              </a:rPr>
              <a:t>Hire</a:t>
            </a:r>
            <a:r>
              <a:rPr lang="fr-FR" sz="3600" b="1" dirty="0">
                <a:solidFill>
                  <a:srgbClr val="FFAC00"/>
                </a:solidFill>
              </a:rPr>
              <a:t> – Euler</a:t>
            </a:r>
            <a:b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3" descr="A screen shot of a social media post&#10;&#10;Description generated with very high confidence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2" y="173215"/>
            <a:ext cx="10595911" cy="2092692"/>
          </a:xfrm>
          <a:prstGeom prst="rect">
            <a:avLst/>
          </a:prstGeom>
        </p:spPr>
      </p:pic>
      <p:cxnSp>
        <p:nvCxnSpPr>
          <p:cNvPr id="56" name="Straight Connector 5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9310" y="2750185"/>
            <a:ext cx="7319010" cy="185229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altLang="fr-FR" sz="3600" dirty="0">
                <a:solidFill>
                  <a:schemeClr val="bg1"/>
                </a:solidFill>
              </a:rPr>
              <a:t>Le groupe panmagique</a:t>
            </a:r>
            <a:r>
              <a:rPr lang="fr-FR" sz="3600" dirty="0">
                <a:solidFill>
                  <a:schemeClr val="bg1"/>
                </a:solidFill>
              </a:rPr>
              <a:t> </a:t>
            </a:r>
            <a:r>
              <a:rPr lang="es-ES" altLang="fr-FR" sz="36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</a:rPr>
              <a:t>5</a:t>
            </a:r>
            <a:r>
              <a:rPr lang="es-ES" altLang="fr-FR" sz="20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</a:rPr>
              <a:t>x</a:t>
            </a:r>
            <a:r>
              <a:rPr lang="es-ES" altLang="fr-FR" sz="20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</a:rPr>
              <a:t>5 </a:t>
            </a:r>
            <a:r>
              <a:rPr lang="es-ES" altLang="fr-FR" sz="36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</a:rPr>
              <a:t>es</a:t>
            </a:r>
            <a:r>
              <a:rPr lang="es-ES" altLang="fr-FR" sz="3600" dirty="0">
                <a:solidFill>
                  <a:schemeClr val="bg1"/>
                </a:solidFill>
              </a:rPr>
              <a:t>t</a:t>
            </a:r>
            <a:r>
              <a:rPr lang="fr-FR" sz="3600" dirty="0">
                <a:solidFill>
                  <a:schemeClr val="bg1"/>
                </a:solidFill>
              </a:rPr>
              <a:t> isomor</a:t>
            </a:r>
            <a:r>
              <a:rPr lang="es-ES" altLang="fr-FR" sz="3600" dirty="0">
                <a:solidFill>
                  <a:schemeClr val="bg1"/>
                </a:solidFill>
              </a:rPr>
              <a:t>phe au produit semi-direct </a:t>
            </a:r>
            <a:r>
              <a:rPr lang="fr-FR" sz="3600" dirty="0">
                <a:solidFill>
                  <a:schemeClr val="bg1"/>
                </a:solidFill>
              </a:rPr>
              <a:t>entre</a:t>
            </a:r>
            <a:r>
              <a:rPr lang="es-ES" altLang="fr-FR" sz="240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</a:rPr>
              <a:t>Z/2Z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es-ES" altLang="fr-FR" sz="2400" dirty="0">
                <a:solidFill>
                  <a:schemeClr val="bg1"/>
                </a:solidFill>
              </a:rPr>
              <a:t> </a:t>
            </a:r>
            <a:r>
              <a:rPr lang="es-ES" altLang="fr-FR" sz="3600" dirty="0">
                <a:solidFill>
                  <a:schemeClr val="bg1"/>
                </a:solidFill>
              </a:rPr>
              <a:t>et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es-ES" altLang="fr-FR" sz="24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baseline="-25000" dirty="0">
                <a:solidFill>
                  <a:schemeClr val="bg1"/>
                </a:solidFill>
              </a:rPr>
              <a:t>5</a:t>
            </a:r>
            <a:r>
              <a:rPr lang="en-US" sz="2000" baseline="-25000" dirty="0">
                <a:solidFill>
                  <a:schemeClr val="bg1"/>
                </a:solidFill>
              </a:rPr>
              <a:t> </a:t>
            </a:r>
            <a:r>
              <a:rPr lang="fr-FR" sz="3600" dirty="0">
                <a:solidFill>
                  <a:schemeClr val="bg1"/>
                </a:solidFill>
              </a:rPr>
              <a:t>x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baseline="-25000" dirty="0">
                <a:solidFill>
                  <a:schemeClr val="bg1"/>
                </a:solidFill>
              </a:rPr>
              <a:t>5</a:t>
            </a:r>
            <a:r>
              <a:rPr lang="es-ES" altLang="en-US" sz="2400" baseline="-25000" dirty="0">
                <a:solidFill>
                  <a:schemeClr val="bg1"/>
                </a:solidFill>
              </a:rPr>
              <a:t>   </a:t>
            </a:r>
            <a:r>
              <a:rPr lang="es-ES" altLang="en-US" sz="3600" dirty="0">
                <a:solidFill>
                  <a:schemeClr val="bg1"/>
                </a:solidFill>
              </a:rPr>
              <a:t>(ordre 28</a:t>
            </a:r>
            <a:r>
              <a:rPr lang="es-ES" altLang="en-US" sz="1000" dirty="0">
                <a:solidFill>
                  <a:schemeClr val="bg1"/>
                </a:solidFill>
              </a:rPr>
              <a:t> </a:t>
            </a:r>
            <a:r>
              <a:rPr lang="es-ES" altLang="en-US" sz="3600" dirty="0">
                <a:solidFill>
                  <a:schemeClr val="bg1"/>
                </a:solidFill>
              </a:rPr>
              <a:t>800).</a:t>
            </a:r>
            <a:endParaRPr lang="es-E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Cuadro de texto 2"/>
          <p:cNvSpPr txBox="1"/>
          <p:nvPr/>
        </p:nvSpPr>
        <p:spPr>
          <a:xfrm>
            <a:off x="337185" y="4817110"/>
            <a:ext cx="11717020" cy="20891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Lemme (joli exercice) : Si  A = {a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3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4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5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}  et B = {b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2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3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4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5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} satisfont  {a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i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+ 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j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} = {0, 1, 2, ... , 24}  alors, quitte à sommer une        constante aux  a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i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et de l’enlever aux  b</a:t>
            </a:r>
            <a:r>
              <a:rPr lang="es-ES" altLang="en-US" sz="2800" b="1" baseline="-25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j 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,  on a :</a:t>
            </a:r>
            <a:endParaRPr lang="es-ES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                   </a:t>
            </a:r>
            <a:r>
              <a:rPr lang="es-ES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{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A, B</a:t>
            </a:r>
            <a:r>
              <a:rPr lang="es-ES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}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= </a:t>
            </a:r>
            <a:r>
              <a:rPr lang="es-ES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{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{0,1,2,3,4}, {0,5,10,15,20} </a:t>
            </a:r>
            <a:r>
              <a:rPr lang="es-ES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}</a:t>
            </a:r>
            <a:r>
              <a:rPr lang="es-ES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.</a:t>
            </a:r>
            <a:br>
              <a:rPr lang="es-ES" altLang="en-US">
                <a:solidFill>
                  <a:schemeClr val="accent4"/>
                </a:solidFill>
                <a:sym typeface="+mn-ea"/>
              </a:rPr>
            </a:br>
            <a:br>
              <a:rPr lang="es-ES" altLang="en-US">
                <a:solidFill>
                  <a:schemeClr val="accent4"/>
                </a:solidFill>
                <a:sym typeface="+mn-ea"/>
              </a:rPr>
            </a:br>
            <a:endParaRPr lang="es-ES" altLang="en-US">
              <a:solidFill>
                <a:schemeClr val="accent4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pattFill prst="dotGrid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49885"/>
            <a:ext cx="4524375" cy="170815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s-ES" altLang="en-GB" dirty="0">
                <a:solidFill>
                  <a:schemeClr val="bg1"/>
                </a:solidFill>
              </a:rPr>
            </a:br>
            <a:br>
              <a:rPr lang="es-ES" altLang="en-GB" dirty="0">
                <a:solidFill>
                  <a:schemeClr val="bg1"/>
                </a:solidFill>
              </a:rPr>
            </a:br>
            <a:br>
              <a:rPr lang="es-ES" altLang="en-GB" dirty="0">
                <a:solidFill>
                  <a:schemeClr val="bg1"/>
                </a:solidFill>
              </a:rPr>
            </a:br>
            <a:br>
              <a:rPr lang="es-ES" altLang="en-GB" dirty="0">
                <a:solidFill>
                  <a:schemeClr val="bg1"/>
                </a:solidFill>
              </a:rPr>
            </a:br>
            <a:r>
              <a:rPr lang="es-ES" altLang="en-GB" sz="4000" dirty="0">
                <a:solidFill>
                  <a:schemeClr val="bg1"/>
                </a:solidFill>
              </a:rPr>
              <a:t>Et les carrés </a:t>
            </a:r>
            <a:br>
              <a:rPr lang="es-ES" altLang="en-GB" sz="4000" dirty="0">
                <a:solidFill>
                  <a:schemeClr val="bg1"/>
                </a:solidFill>
              </a:rPr>
            </a:br>
            <a:r>
              <a:rPr lang="es-ES" altLang="en-GB" sz="4000" dirty="0">
                <a:solidFill>
                  <a:schemeClr val="bg1"/>
                </a:solidFill>
              </a:rPr>
              <a:t>d’ordre supérieur ?</a:t>
            </a:r>
            <a:br>
              <a:rPr lang="es-ES" altLang="en-GB" sz="4000" dirty="0">
                <a:solidFill>
                  <a:schemeClr val="bg1"/>
                </a:solidFill>
              </a:rPr>
            </a:br>
            <a:endParaRPr lang="es-ES" altLang="en-GB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870" y="349885"/>
            <a:ext cx="6579870" cy="6212840"/>
          </a:xfrm>
          <a:solidFill>
            <a:schemeClr val="bg2">
              <a:lumMod val="50000"/>
            </a:schemeClr>
          </a:solidFill>
        </p:spPr>
        <p:txBody>
          <a:bodyPr>
            <a:normAutofit lnSpcReduction="20000"/>
          </a:bodyPr>
          <a:lstStyle/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s-CL" b="1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endParaRPr lang="es-ES" altLang="fr-FR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endParaRPr lang="es-ES" altLang="fr-FR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r>
              <a:rPr lang="es-ES" altLang="fr-FR" dirty="0">
                <a:solidFill>
                  <a:srgbClr val="92D050"/>
                </a:solidFill>
              </a:rPr>
              <a:t>Peut-on dire quelque chose sur    le groupe panmagique sans connaître tous les carrés panmagiques</a:t>
            </a:r>
            <a:r>
              <a:rPr lang="fr-FR" dirty="0">
                <a:solidFill>
                  <a:srgbClr val="92D050"/>
                </a:solidFill>
              </a:rPr>
              <a:t>? </a:t>
            </a:r>
            <a:endParaRPr lang="es-CL" dirty="0">
              <a:solidFill>
                <a:srgbClr val="92D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4325" y="2057400"/>
            <a:ext cx="4524375" cy="4505325"/>
          </a:xfrm>
          <a:solidFill>
            <a:schemeClr val="tx2">
              <a:lumMod val="75000"/>
            </a:schemeClr>
          </a:solidFill>
        </p:spPr>
        <p:txBody>
          <a:bodyPr>
            <a:normAutofit fontScale="90000" lnSpcReduction="10000"/>
          </a:bodyPr>
          <a:lstStyle/>
          <a:p>
            <a:endParaRPr lang="es-ES" altLang="fr-FR" sz="2800" dirty="0">
              <a:solidFill>
                <a:schemeClr val="bg1"/>
              </a:solidFill>
            </a:endParaRPr>
          </a:p>
          <a:p>
            <a:endParaRPr lang="es-ES" altLang="fr-FR" sz="2800" dirty="0">
              <a:solidFill>
                <a:schemeClr val="bg1"/>
              </a:solidFill>
            </a:endParaRPr>
          </a:p>
          <a:p>
            <a:endParaRPr lang="es-ES" altLang="fr-FR" sz="2800" dirty="0">
              <a:solidFill>
                <a:schemeClr val="bg1"/>
              </a:solidFill>
            </a:endParaRPr>
          </a:p>
          <a:p>
            <a:endParaRPr lang="es-ES" altLang="fr-FR" sz="2800" dirty="0">
              <a:solidFill>
                <a:schemeClr val="bg1"/>
              </a:solidFill>
            </a:endParaRPr>
          </a:p>
          <a:p>
            <a:endParaRPr lang="es-ES" altLang="fr-FR" sz="2800" dirty="0">
              <a:solidFill>
                <a:schemeClr val="bg1"/>
              </a:solidFill>
            </a:endParaRPr>
          </a:p>
          <a:p>
            <a:endParaRPr lang="es-ES" altLang="fr-FR" sz="2800" dirty="0">
              <a:solidFill>
                <a:schemeClr val="bg1"/>
              </a:solidFill>
            </a:endParaRPr>
          </a:p>
          <a:p>
            <a:endParaRPr lang="es-ES" altLang="fr-FR" sz="2600" dirty="0">
              <a:solidFill>
                <a:schemeClr val="bg1"/>
              </a:solidFill>
            </a:endParaRPr>
          </a:p>
          <a:p>
            <a:endParaRPr lang="es-ES" altLang="fr-FR" sz="2600" dirty="0">
              <a:solidFill>
                <a:schemeClr val="bg1"/>
              </a:solidFill>
            </a:endParaRPr>
          </a:p>
          <a:p>
            <a:pPr algn="ctr"/>
            <a:r>
              <a:rPr lang="es-ES" altLang="fr-FR" sz="2665" dirty="0">
                <a:solidFill>
                  <a:schemeClr val="bg1"/>
                </a:solidFill>
              </a:rPr>
              <a:t>On ne connait pas le nombre de carrés panmagiques 7</a:t>
            </a:r>
            <a:r>
              <a:rPr lang="fr-FR" sz="2665" dirty="0">
                <a:solidFill>
                  <a:schemeClr val="bg1"/>
                </a:solidFill>
              </a:rPr>
              <a:t>x</a:t>
            </a:r>
            <a:r>
              <a:rPr lang="es-ES" altLang="fr-FR" sz="2665" dirty="0">
                <a:solidFill>
                  <a:schemeClr val="bg1"/>
                </a:solidFill>
              </a:rPr>
              <a:t>7</a:t>
            </a:r>
            <a:r>
              <a:rPr lang="fr-FR" sz="2665" dirty="0">
                <a:solidFill>
                  <a:schemeClr val="bg1"/>
                </a:solidFill>
              </a:rPr>
              <a:t> </a:t>
            </a:r>
            <a:r>
              <a:rPr lang="es-ES" altLang="fr-FR" sz="2665" dirty="0">
                <a:solidFill>
                  <a:schemeClr val="bg1"/>
                </a:solidFill>
              </a:rPr>
              <a:t>   </a:t>
            </a:r>
            <a:r>
              <a:rPr lang="fr-FR" sz="2665" dirty="0">
                <a:solidFill>
                  <a:schemeClr val="bg1"/>
                </a:solidFill>
              </a:rPr>
              <a:t>(</a:t>
            </a:r>
            <a:r>
              <a:rPr lang="es-ES" altLang="fr-FR" sz="2665" dirty="0">
                <a:solidFill>
                  <a:schemeClr val="bg1"/>
                </a:solidFill>
              </a:rPr>
              <a:t>à des entrées </a:t>
            </a:r>
            <a:r>
              <a:rPr lang="fr-FR" sz="2665" dirty="0">
                <a:solidFill>
                  <a:schemeClr val="bg1"/>
                </a:solidFill>
              </a:rPr>
              <a:t>1, 2, … , </a:t>
            </a:r>
            <a:r>
              <a:rPr lang="es-ES" altLang="fr-FR" sz="2665" dirty="0">
                <a:solidFill>
                  <a:schemeClr val="bg1"/>
                </a:solidFill>
              </a:rPr>
              <a:t>49</a:t>
            </a:r>
            <a:r>
              <a:rPr lang="fr-FR" sz="2665" dirty="0">
                <a:solidFill>
                  <a:schemeClr val="bg1"/>
                </a:solidFill>
              </a:rPr>
              <a:t>).</a:t>
            </a:r>
            <a:endParaRPr lang="es-CL" sz="2665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ell phone&#10;&#10;Description generated with high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92" y="666750"/>
            <a:ext cx="4143375" cy="3752850"/>
          </a:xfrm>
          <a:prstGeom prst="rect">
            <a:avLst/>
          </a:prstGeom>
        </p:spPr>
      </p:pic>
      <p:pic>
        <p:nvPicPr>
          <p:cNvPr id="7" name="Imagen 6" descr="16602615_749398418561350_3629526222668382476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" y="2277745"/>
            <a:ext cx="3967480" cy="297624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4070" cy="6978650"/>
          </a:xfrm>
          <a:prstGeom prst="rect">
            <a:avLst/>
          </a:prstGeom>
        </p:spPr>
      </p:pic>
      <p:pic>
        <p:nvPicPr>
          <p:cNvPr id="5" name="Imagen 4" descr="fa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4658995"/>
            <a:ext cx="1584325" cy="1434465"/>
          </a:xfrm>
          <a:prstGeom prst="rect">
            <a:avLst/>
          </a:prstGeom>
        </p:spPr>
      </p:pic>
      <p:pic>
        <p:nvPicPr>
          <p:cNvPr id="6" name="Imagen 5" descr="Sin títul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445" y="3557905"/>
            <a:ext cx="2595245" cy="833755"/>
          </a:xfrm>
          <a:prstGeom prst="rect">
            <a:avLst/>
          </a:prstGeom>
        </p:spPr>
      </p:pic>
      <p:pic>
        <p:nvPicPr>
          <p:cNvPr id="7" name="Imagen 6" descr="g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655" y="4451350"/>
            <a:ext cx="3546475" cy="783590"/>
          </a:xfrm>
          <a:prstGeom prst="rect">
            <a:avLst/>
          </a:prstGeom>
        </p:spPr>
      </p:pic>
      <p:pic>
        <p:nvPicPr>
          <p:cNvPr id="8" name="Imagen 7" descr="g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322570"/>
            <a:ext cx="3474085" cy="767715"/>
          </a:xfrm>
          <a:prstGeom prst="rect">
            <a:avLst/>
          </a:prstGeom>
        </p:spPr>
      </p:pic>
      <p:sp>
        <p:nvSpPr>
          <p:cNvPr id="15" name="Cuadro de texto 14"/>
          <p:cNvSpPr txBox="1"/>
          <p:nvPr/>
        </p:nvSpPr>
        <p:spPr>
          <a:xfrm>
            <a:off x="7465060" y="6100445"/>
            <a:ext cx="4779010" cy="833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s-ES" altLang="en-US" sz="4000">
                <a:solidFill>
                  <a:schemeClr val="bg1"/>
                </a:solidFill>
                <a:highlight>
                  <a:srgbClr val="000000"/>
                </a:highlight>
              </a:rPr>
              <a:t>@andresnavasflores      </a:t>
            </a:r>
            <a:endParaRPr lang="es-ES" altLang="en-US" sz="40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bi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2215" y="0"/>
            <a:ext cx="7169785" cy="6858000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326390" y="830580"/>
            <a:ext cx="4547235" cy="5031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s-ES" altLang="en-US" sz="2800" b="1">
                <a:solidFill>
                  <a:srgbClr val="7030A0"/>
                </a:solidFill>
              </a:rPr>
              <a:t>Propriétés </a:t>
            </a:r>
            <a:endParaRPr lang="es-ES" altLang="en-US" sz="2800" b="1">
              <a:solidFill>
                <a:srgbClr val="7030A0"/>
              </a:solidFill>
            </a:endParaRPr>
          </a:p>
          <a:p>
            <a:pPr algn="ctr"/>
            <a:r>
              <a:rPr lang="es-ES" altLang="en-US" sz="2800" b="1">
                <a:solidFill>
                  <a:srgbClr val="7030A0"/>
                </a:solidFill>
              </a:rPr>
              <a:t>d’incidence du  </a:t>
            </a:r>
            <a:endParaRPr lang="es-ES" altLang="en-US" sz="2800" b="1">
              <a:solidFill>
                <a:srgbClr val="7030A0"/>
              </a:solidFill>
            </a:endParaRPr>
          </a:p>
          <a:p>
            <a:pPr algn="ctr"/>
            <a:r>
              <a:rPr lang="es-ES" altLang="en-US" sz="2800" b="1">
                <a:solidFill>
                  <a:srgbClr val="7030A0"/>
                </a:solidFill>
              </a:rPr>
              <a:t>Sri Yantra:</a:t>
            </a:r>
            <a:endParaRPr lang="es-ES" altLang="en-US" sz="2800" b="1">
              <a:solidFill>
                <a:srgbClr val="7030A0"/>
              </a:solidFill>
            </a:endParaRPr>
          </a:p>
          <a:p>
            <a:endParaRPr lang="es-ES" altLang="en-US" sz="2800" b="1">
              <a:solidFill>
                <a:srgbClr val="7030A0"/>
              </a:solidFill>
            </a:endParaRPr>
          </a:p>
          <a:p>
            <a:r>
              <a:rPr lang="es-ES" altLang="en-US" sz="2800">
                <a:solidFill>
                  <a:srgbClr val="7030A0"/>
                </a:solidFill>
              </a:rPr>
              <a:t>- 2 triangles inscrits;</a:t>
            </a:r>
            <a:endParaRPr lang="es-ES" altLang="en-US" sz="2800">
              <a:solidFill>
                <a:srgbClr val="7030A0"/>
              </a:solidFill>
            </a:endParaRPr>
          </a:p>
          <a:p>
            <a:endParaRPr lang="es-ES" altLang="en-US" sz="2800">
              <a:solidFill>
                <a:srgbClr val="7030A0"/>
              </a:solidFill>
            </a:endParaRPr>
          </a:p>
          <a:p>
            <a:r>
              <a:rPr lang="es-ES" altLang="en-US" sz="2800">
                <a:solidFill>
                  <a:srgbClr val="7030A0"/>
                </a:solidFill>
              </a:rPr>
              <a:t>- 7 sommets des triangles sont sur la base d’un autre;</a:t>
            </a:r>
            <a:endParaRPr lang="es-ES" altLang="en-US" sz="2800">
              <a:solidFill>
                <a:srgbClr val="7030A0"/>
              </a:solidFill>
            </a:endParaRPr>
          </a:p>
          <a:p>
            <a:endParaRPr lang="es-ES" altLang="en-US" sz="2800">
              <a:solidFill>
                <a:srgbClr val="7030A0"/>
              </a:solidFill>
            </a:endParaRPr>
          </a:p>
          <a:p>
            <a:r>
              <a:rPr lang="es-ES" altLang="en-US" sz="2800">
                <a:solidFill>
                  <a:srgbClr val="7030A0"/>
                </a:solidFill>
              </a:rPr>
              <a:t>- 24 points de concurrence triple.</a:t>
            </a:r>
            <a:endParaRPr lang="es-ES" altLang="en-US" sz="28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Cuadro de texto 1"/>
          <p:cNvSpPr txBox="1"/>
          <p:nvPr/>
        </p:nvSpPr>
        <p:spPr>
          <a:xfrm>
            <a:off x="412115" y="471805"/>
            <a:ext cx="5985510" cy="5902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- 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Bien qu'il existe des pr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c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dents beaucoup plus anciens de cette configuration, la 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première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trace </a:t>
            </a:r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explicite 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remonte au XVIIe si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è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cle. </a:t>
            </a:r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- Il existe plusieurs m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thodes de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cons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-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truction math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matiquement impr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cises.</a:t>
            </a:r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endParaRPr lang="es-ES" altLang="en-U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- 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Dans l'image, une figure obtenue suivant la m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thode propos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e par Kaivalyasrama 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dans un 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commentaire d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u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</a:t>
            </a:r>
            <a:r>
              <a:rPr lang="en-US" altLang="es-ES" sz="2200" b="1" i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Saundarya Lahari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.</a:t>
            </a:r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- 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«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Le Sri Yantra est un chef-d’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œ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uvre d’abstraction qui a d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û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ê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tre cr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par </a:t>
            </a:r>
            <a:endParaRPr lang="en-US" alt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r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v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lation, et non par l’habil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e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t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ou l’ing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niosit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é</a:t>
            </a:r>
            <a:r>
              <a:rPr lang="en-US" alt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de l</a:t>
            </a:r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’être humain </a:t>
            </a:r>
            <a:r>
              <a:rPr lang="en-U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»</a:t>
            </a:r>
            <a:r>
              <a:rPr lang="es-E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</a:t>
            </a:r>
            <a:endParaRPr lang="es-ES" sz="2200" b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r>
              <a:rPr lang="es-ES" altLang="en-US" sz="2200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(Mookerjee &amp; Khanna, </a:t>
            </a:r>
            <a:r>
              <a:rPr lang="es-ES" altLang="en-US" sz="2200" b="1" i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The Tantric Way).</a:t>
            </a:r>
            <a:endParaRPr lang="es-ES" altLang="en-US" sz="2200" b="1" i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</p:txBody>
      </p:sp>
      <p:pic>
        <p:nvPicPr>
          <p:cNvPr id="3" name="Imagen 2" descr="n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1470" y="949325"/>
            <a:ext cx="5510530" cy="5408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movie simple construction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72385" y="-19685"/>
            <a:ext cx="7245350" cy="6871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agen 1" descr="8pajfroh0yk21 cop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34875" cy="6932295"/>
          </a:xfrm>
          <a:prstGeom prst="rect">
            <a:avLst/>
          </a:prstGeom>
        </p:spPr>
      </p:pic>
      <p:sp>
        <p:nvSpPr>
          <p:cNvPr id="3" name="Cuadro de texto 2"/>
          <p:cNvSpPr txBox="1"/>
          <p:nvPr/>
        </p:nvSpPr>
        <p:spPr>
          <a:xfrm>
            <a:off x="477520" y="222885"/>
            <a:ext cx="11714480" cy="6635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Quelques théorèmes (Chiodo):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l"/>
            <a:endParaRPr lang="es-ES" altLang="en-US" sz="3600" b="1">
              <a:solidFill>
                <a:schemeClr val="bg1"/>
              </a:solidFill>
            </a:endParaRPr>
          </a:p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- Le Sri Yantra existe... (Bolton &amp; Mcleod, Fonseca).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l"/>
            <a:endParaRPr lang="es-ES" altLang="en-US" sz="3600" b="1">
              <a:solidFill>
                <a:schemeClr val="bg1"/>
              </a:solidFill>
            </a:endParaRPr>
          </a:p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- Il est constructible à la règle et au compas.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 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- Sa construction est équivalente à résoudre un problème d’Apollonius (tracer un cercle tangent 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à un point, une droite et un cercle donnés).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l"/>
            <a:endParaRPr lang="es-ES" altLang="en-US" sz="3600" b="1">
              <a:solidFill>
                <a:schemeClr val="bg1"/>
              </a:solidFill>
            </a:endParaRPr>
          </a:p>
          <a:p>
            <a:pPr algn="l"/>
            <a:r>
              <a:rPr lang="es-ES" altLang="en-US" sz="3600" b="1">
                <a:solidFill>
                  <a:schemeClr val="bg1"/>
                </a:solidFill>
                <a:sym typeface="+mn-ea"/>
              </a:rPr>
              <a:t>3) Le Sri Yantra a 8 paramètres de liberté.</a:t>
            </a:r>
            <a:endParaRPr lang="es-ES" altLang="en-US" sz="3600" b="1">
              <a:solidFill>
                <a:schemeClr val="bg1"/>
              </a:solidFill>
            </a:endParaRPr>
          </a:p>
          <a:p>
            <a:pPr algn="ctr"/>
            <a:endParaRPr lang="en-US" altLang="es-ES" sz="4400" b="1">
              <a:solidFill>
                <a:schemeClr val="bg1"/>
              </a:solidFill>
            </a:endParaRPr>
          </a:p>
          <a:p>
            <a:endParaRPr lang="en-US" altLang="es-ES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d8eca8d4-8b60-4976-9006-e8df2e18c2be}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6078</Words>
  <Application>WPS Presentation</Application>
  <PresentationFormat>Panorámica</PresentationFormat>
  <Paragraphs>317</Paragraphs>
  <Slides>56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73" baseType="lpstr">
      <vt:lpstr>Arial</vt:lpstr>
      <vt:lpstr>SimSun</vt:lpstr>
      <vt:lpstr>Wingdings</vt:lpstr>
      <vt:lpstr>Arial</vt:lpstr>
      <vt:lpstr>Apple Chancery</vt:lpstr>
      <vt:lpstr>Calibri</vt:lpstr>
      <vt:lpstr>Helvetica Neue</vt:lpstr>
      <vt:lpstr>Calibri Light</vt:lpstr>
      <vt:lpstr>Microsoft YaHei</vt:lpstr>
      <vt:lpstr>汉仪旗黑</vt:lpstr>
      <vt:lpstr>Arial Unicode MS</vt:lpstr>
      <vt:lpstr>Papyrus</vt:lpstr>
      <vt:lpstr>Calibri</vt:lpstr>
      <vt:lpstr>Tw Cen MT</vt:lpstr>
      <vt:lpstr>苹方-简</vt:lpstr>
      <vt:lpstr>汉仪书宋二KW</vt:lpstr>
      <vt:lpstr>Tema de Office</vt:lpstr>
      <vt:lpstr>Deux bijoux des mathématiques tantriques: le  Sri Yantra et  le Chautisa Yantra  Andrés Navas, USACH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Des automorphismes :  </vt:lpstr>
      <vt:lpstr>Théorème  (Narayana Pandit,  B. Rosser &amp; R. Walker,  W. Müller, A. N.):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La structure algébrique</vt:lpstr>
      <vt:lpstr>PowerPoint 演示文稿</vt:lpstr>
      <vt:lpstr>PowerPoint 演示文稿</vt:lpstr>
      <vt:lpstr>PowerPoint 演示文稿</vt:lpstr>
      <vt:lpstr>PowerPoint 演示文稿</vt:lpstr>
      <vt:lpstr>Formule de   de la Hire – Euler </vt:lpstr>
      <vt:lpstr> Et les carrés  d’ordre supérieur ?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cuadrado mágico de Khajuraho y las simetrías del hipercubo</dc:title>
  <dc:creator>Antonieta</dc:creator>
  <cp:lastModifiedBy>Andrés Navas</cp:lastModifiedBy>
  <cp:revision>109</cp:revision>
  <dcterms:created xsi:type="dcterms:W3CDTF">2025-05-23T15:56:08Z</dcterms:created>
  <dcterms:modified xsi:type="dcterms:W3CDTF">2025-05-23T15:56:08Z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3082-6.14.0.8718</vt:lpwstr>
  </property>
  <property fmtid="{D5CDD505-2E9C-101B-9397-08002B2CF9AE}" pid="3" name="ICV">
    <vt:lpwstr>96B02E1C4AED30C40B382F68C06E5ACB_43</vt:lpwstr>
  </property>
</Properties>
</file>